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60" r:id="rId3"/>
    <p:sldId id="257" r:id="rId4"/>
    <p:sldId id="283" r:id="rId5"/>
    <p:sldId id="258" r:id="rId6"/>
    <p:sldId id="308" r:id="rId7"/>
    <p:sldId id="315" r:id="rId8"/>
    <p:sldId id="284" r:id="rId9"/>
    <p:sldId id="259" r:id="rId10"/>
    <p:sldId id="309" r:id="rId11"/>
    <p:sldId id="285" r:id="rId12"/>
    <p:sldId id="289" r:id="rId13"/>
    <p:sldId id="290" r:id="rId14"/>
    <p:sldId id="326" r:id="rId15"/>
    <p:sldId id="292" r:id="rId16"/>
    <p:sldId id="316" r:id="rId17"/>
    <p:sldId id="310" r:id="rId18"/>
    <p:sldId id="318" r:id="rId19"/>
    <p:sldId id="319" r:id="rId20"/>
    <p:sldId id="302" r:id="rId21"/>
    <p:sldId id="330" r:id="rId22"/>
    <p:sldId id="314" r:id="rId23"/>
    <p:sldId id="328" r:id="rId24"/>
    <p:sldId id="313" r:id="rId25"/>
    <p:sldId id="287" r:id="rId26"/>
    <p:sldId id="286" r:id="rId27"/>
    <p:sldId id="321" r:id="rId28"/>
    <p:sldId id="297" r:id="rId29"/>
    <p:sldId id="300" r:id="rId30"/>
    <p:sldId id="301" r:id="rId31"/>
    <p:sldId id="323" r:id="rId32"/>
    <p:sldId id="329" r:id="rId33"/>
    <p:sldId id="333" r:id="rId34"/>
    <p:sldId id="332" r:id="rId35"/>
    <p:sldId id="322" r:id="rId36"/>
    <p:sldId id="331" r:id="rId37"/>
  </p:sldIdLst>
  <p:sldSz cx="18288000" cy="10287000"/>
  <p:notesSz cx="10287000" cy="18288000"/>
  <p:embeddedFontLst>
    <p:embeddedFont>
      <p:font typeface="a옛날사진관1" panose="02020600000000000000" pitchFamily="18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HG꼬딕씨 20g" panose="02020603020101020101" pitchFamily="18" charset="-127"/>
      <p:regular r:id="rId44"/>
    </p:embeddedFont>
    <p:embeddedFont>
      <p:font typeface="HG꼬딕씨 40g" panose="02020603020101020101" pitchFamily="18" charset="-127"/>
      <p:regular r:id="rId45"/>
    </p:embeddedFont>
    <p:embeddedFont>
      <p:font typeface="HG꼬딕씨 60g" panose="02020603020101020101" pitchFamily="18" charset="-127"/>
      <p:regular r:id="rId46"/>
    </p:embeddedFont>
    <p:embeddedFont>
      <p:font typeface="HG꼬딕씨 80g" panose="02020603020101020101" pitchFamily="18" charset="-127"/>
      <p:regular r:id="rId47"/>
    </p:embeddedFont>
    <p:embeddedFont>
      <p:font typeface="HG꼬딕씨 99g" panose="02020603020101020101" pitchFamily="18" charset="-127"/>
      <p:regular r:id="rId48"/>
    </p:embeddedFont>
    <p:embeddedFont>
      <p:font typeface="KoPub돋움체 Bold" panose="00000800000000000000" pitchFamily="2" charset="-127"/>
      <p:bold r:id="rId49"/>
    </p:embeddedFont>
    <p:embeddedFont>
      <p:font typeface="Source Sans Pro ExtraLight" panose="020B0303030403020204" pitchFamily="34" charset="0"/>
      <p:regular r:id="rId50"/>
      <p:italic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카이겐고딕 KR Light" panose="020B0302020203020207" pitchFamily="34" charset="-128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1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310A"/>
    <a:srgbClr val="E4E4E4"/>
    <a:srgbClr val="F3F3F3"/>
    <a:srgbClr val="FFD525"/>
    <a:srgbClr val="2C2C2C"/>
    <a:srgbClr val="3A7AFF"/>
    <a:srgbClr val="5B9AD0"/>
    <a:srgbClr val="5F9CD0"/>
    <a:srgbClr val="527DA3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359" autoAdjust="0"/>
  </p:normalViewPr>
  <p:slideViewPr>
    <p:cSldViewPr>
      <p:cViewPr varScale="1">
        <p:scale>
          <a:sx n="50" d="100"/>
          <a:sy n="50" d="100"/>
        </p:scale>
        <p:origin x="946" y="58"/>
      </p:cViewPr>
      <p:guideLst>
        <p:guide orient="horz" pos="2376"/>
        <p:guide pos="1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비율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BD22-41C3-9099-DFD035DA2DBC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2-BD22-41C3-9099-DFD035DA2DBC}"/>
              </c:ext>
            </c:extLst>
          </c:dPt>
          <c:dPt>
            <c:idx val="2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D22-41C3-9099-DFD035DA2DBC}"/>
              </c:ext>
            </c:extLst>
          </c:dPt>
          <c:dPt>
            <c:idx val="3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4-BD22-41C3-9099-DFD035DA2DBC}"/>
              </c:ext>
            </c:extLst>
          </c:dPt>
          <c:dPt>
            <c:idx val="4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BD22-41C3-9099-DFD035DA2DB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6-BD22-41C3-9099-DFD035DA2DBC}"/>
              </c:ext>
            </c:extLst>
          </c:dPt>
          <c:dLbls>
            <c:dLbl>
              <c:idx val="0"/>
              <c:layout>
                <c:manualLayout>
                  <c:x val="-0.12299826797147945"/>
                  <c:y val="-0.31082307079087357"/>
                </c:manualLayout>
              </c:layout>
              <c:tx>
                <c:rich>
                  <a:bodyPr wrap="square" lIns="38100" tIns="19050" rIns="38100" bIns="19050" anchor="ctr">
                    <a:noAutofit/>
                  </a:bodyPr>
                  <a:lstStyle/>
                  <a:p>
                    <a:pPr>
                      <a:defRPr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</a:defRPr>
                    </a:pPr>
                    <a:fld id="{4F39986B-9E2E-4A98-A763-FF14675DA932}" type="CATEGORYNAME">
                      <a:rPr lang="ko-KR" altLang="en-US" sz="180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80g" panose="02020603020101020101" pitchFamily="18" charset="-127"/>
                        <a:ea typeface="HG꼬딕씨 80g" panose="02020603020101020101" pitchFamily="18" charset="-127"/>
                      </a:rPr>
                      <a:pPr>
                        <a:defRPr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</a:defRPr>
                      </a:pPr>
                      <a:t>[범주 이름]</a:t>
                    </a:fld>
                    <a:r>
                      <a:rPr lang="ko-KR" altLang="en-US" sz="1800" baseline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80g" panose="02020603020101020101" pitchFamily="18" charset="-127"/>
                        <a:ea typeface="HG꼬딕씨 80g" panose="02020603020101020101" pitchFamily="18" charset="-127"/>
                      </a:rPr>
                      <a:t> </a:t>
                    </a:r>
                    <a:fld id="{65C576EF-EC57-4243-A29A-E5686E3FE17E}" type="VALUE">
                      <a:rPr lang="en-US" altLang="ko-KR" sz="1800" baseline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80g" panose="02020603020101020101" pitchFamily="18" charset="-127"/>
                        <a:ea typeface="HG꼬딕씨 80g" panose="02020603020101020101" pitchFamily="18" charset="-127"/>
                      </a:rPr>
                      <a:pPr>
                        <a:defRPr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</a:defRPr>
                      </a:pPr>
                      <a:t>[값]</a:t>
                    </a:fld>
                    <a:endParaRPr lang="ko-KR" altLang="en-US" sz="1800" baseline="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</a:gradFill>
                      <a:latin typeface="HG꼬딕씨 80g" panose="02020603020101020101" pitchFamily="18" charset="-127"/>
                      <a:ea typeface="HG꼬딕씨 80g" panose="02020603020101020101" pitchFamily="18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744741286657454"/>
                      <c:h val="0.217127811685929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D22-41C3-9099-DFD035DA2DB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미국</c:v>
                </c:pt>
                <c:pt idx="1">
                  <c:v>홍콩</c:v>
                </c:pt>
                <c:pt idx="2">
                  <c:v>중국</c:v>
                </c:pt>
                <c:pt idx="3">
                  <c:v>일본</c:v>
                </c:pt>
                <c:pt idx="4">
                  <c:v>유로</c:v>
                </c:pt>
                <c:pt idx="5">
                  <c:v>기타</c:v>
                </c:pt>
              </c:strCache>
            </c:strRef>
          </c:cat>
          <c:val>
            <c:numRef>
              <c:f>Sheet1!$C$2:$C$7</c:f>
              <c:numCache>
                <c:formatCode>0.0%</c:formatCode>
                <c:ptCount val="6"/>
                <c:pt idx="0">
                  <c:v>0.88920720699718669</c:v>
                </c:pt>
                <c:pt idx="1">
                  <c:v>6.3318753433100269E-2</c:v>
                </c:pt>
                <c:pt idx="2">
                  <c:v>2.3699015881017912E-2</c:v>
                </c:pt>
                <c:pt idx="3">
                  <c:v>1.5981795037297252E-2</c:v>
                </c:pt>
                <c:pt idx="4">
                  <c:v>2.2321526139643588E-3</c:v>
                </c:pt>
                <c:pt idx="5">
                  <c:v>5.5610760374337244E-3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FC-440C-BED1-CA135E32C3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비율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미국</c:v>
                </c:pt>
                <c:pt idx="1">
                  <c:v>홍콩</c:v>
                </c:pt>
                <c:pt idx="2">
                  <c:v>중국</c:v>
                </c:pt>
                <c:pt idx="3">
                  <c:v>일본</c:v>
                </c:pt>
                <c:pt idx="4">
                  <c:v>유로</c:v>
                </c:pt>
                <c:pt idx="5">
                  <c:v>기타</c:v>
                </c:pt>
              </c:strCache>
            </c:strRef>
          </c:cat>
          <c:val>
            <c:numRef>
              <c:f>Sheet1!$C$2:$C$7</c:f>
              <c:numCache>
                <c:formatCode>0.0%</c:formatCode>
                <c:ptCount val="6"/>
                <c:pt idx="0">
                  <c:v>0.88920720699718669</c:v>
                </c:pt>
                <c:pt idx="1">
                  <c:v>6.3318753433100269E-2</c:v>
                </c:pt>
                <c:pt idx="2">
                  <c:v>2.3699015881017912E-2</c:v>
                </c:pt>
                <c:pt idx="3">
                  <c:v>1.5981795037297252E-2</c:v>
                </c:pt>
                <c:pt idx="4">
                  <c:v>2.2321526139643588E-3</c:v>
                </c:pt>
                <c:pt idx="5">
                  <c:v>5.5610760374337244E-3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D22-41C3-9099-DFD035DA2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  <c:txPr>
        <a:bodyPr/>
        <a:lstStyle/>
        <a:p>
          <a:pPr>
            <a:defRPr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000"/>
      </a:pPr>
      <a:endParaRPr lang="ko-KR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DEF65E-AB14-4A00-A772-0160456E5E98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F742286B-B75E-4081-8564-37DC75DBAAC7}">
      <dgm:prSet phldrT="[텍스트]" custT="1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 anchor="ctr"/>
        <a:lstStyle/>
        <a:p>
          <a:pPr latinLnBrk="1"/>
          <a:r>
            <a:rPr lang="en-US" altLang="ko-KR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rPr>
            <a:t>Dual-Stage Attention-Based RNN</a:t>
          </a:r>
          <a:endParaRPr lang="ko-KR" altLang="en-US" sz="2400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</a:endParaRPr>
        </a:p>
      </dgm:t>
    </dgm:pt>
    <dgm:pt modelId="{5DE5B2FF-4045-4AD4-8C9E-C1FE4E1FA231}" type="parTrans" cxnId="{11B4B459-6A9D-4A83-8CE0-DDB8778F2AD4}">
      <dgm:prSet/>
      <dgm:spPr/>
      <dgm:t>
        <a:bodyPr/>
        <a:lstStyle/>
        <a:p>
          <a:pPr latinLnBrk="1"/>
          <a:endParaRPr lang="ko-KR" altLang="en-US"/>
        </a:p>
      </dgm:t>
    </dgm:pt>
    <dgm:pt modelId="{07E8D409-5FB3-4827-9438-DEC9B1255572}" type="sibTrans" cxnId="{11B4B459-6A9D-4A83-8CE0-DDB8778F2AD4}">
      <dgm:prSet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F770FF5B-74F4-4EDA-A527-2CC26714F513}">
      <dgm:prSet phldrT="[텍스트]" custT="1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r>
            <a:rPr lang="en-US" altLang="ko-KR" sz="2400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rPr>
            <a:t>Hierarchical Attention Network</a:t>
          </a:r>
          <a:endParaRPr lang="ko-KR" altLang="en-US" sz="2400" kern="1200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HG꼬딕씨 60g" panose="02020603020101020101" pitchFamily="18" charset="-127"/>
            <a:ea typeface="HG꼬딕씨 60g" panose="02020603020101020101" pitchFamily="18" charset="-127"/>
            <a:cs typeface="KoPubWorld돋움체_Pro Medium" panose="00000600000000000000" pitchFamily="50" charset="-127"/>
          </a:endParaRPr>
        </a:p>
      </dgm:t>
    </dgm:pt>
    <dgm:pt modelId="{5599CAD6-C8D4-42DA-A8A0-BD4293D52914}" type="parTrans" cxnId="{AF158163-C9C3-4F15-846D-FE314F38E688}">
      <dgm:prSet/>
      <dgm:spPr/>
      <dgm:t>
        <a:bodyPr/>
        <a:lstStyle/>
        <a:p>
          <a:pPr latinLnBrk="1"/>
          <a:endParaRPr lang="ko-KR" altLang="en-US"/>
        </a:p>
      </dgm:t>
    </dgm:pt>
    <dgm:pt modelId="{F2AB7A74-1CB0-4AFF-92F6-F201601B6D36}" type="sibTrans" cxnId="{AF158163-C9C3-4F15-846D-FE314F38E688}">
      <dgm:prSet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90106219-35EE-4FEF-B42D-44518D715D7E}">
      <dgm:prSet phldrT="[텍스트]" custT="1"/>
      <dgm:spPr>
        <a:solidFill>
          <a:srgbClr val="3A7AFF"/>
        </a:solidFill>
        <a:ln>
          <a:noFill/>
        </a:ln>
      </dgm:spPr>
      <dgm:t>
        <a:bodyPr/>
        <a:lstStyle/>
        <a:p>
          <a:pPr latinLnBrk="1"/>
          <a:r>
            <a:rPr lang="ko-KR" altLang="en-US" sz="6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rPr>
            <a:t>예측 모델</a:t>
          </a:r>
        </a:p>
      </dgm:t>
    </dgm:pt>
    <dgm:pt modelId="{D7816B72-80F4-4A03-8A14-5AB4C27BDDC2}" type="parTrans" cxnId="{495CB711-1C06-49DF-9E71-78054AA3EC85}">
      <dgm:prSet/>
      <dgm:spPr/>
      <dgm:t>
        <a:bodyPr/>
        <a:lstStyle/>
        <a:p>
          <a:pPr latinLnBrk="1"/>
          <a:endParaRPr lang="ko-KR" altLang="en-US"/>
        </a:p>
      </dgm:t>
    </dgm:pt>
    <dgm:pt modelId="{3D3EB6DF-FC51-4FC9-A84D-F3FF0E863687}" type="sibTrans" cxnId="{495CB711-1C06-49DF-9E71-78054AA3EC85}">
      <dgm:prSet/>
      <dgm:spPr/>
      <dgm:t>
        <a:bodyPr/>
        <a:lstStyle/>
        <a:p>
          <a:pPr latinLnBrk="1"/>
          <a:endParaRPr lang="ko-KR" altLang="en-US"/>
        </a:p>
      </dgm:t>
    </dgm:pt>
    <dgm:pt modelId="{F4A228FA-AE19-42AC-8869-68B85978886B}" type="pres">
      <dgm:prSet presAssocID="{B3DEF65E-AB14-4A00-A772-0160456E5E98}" presName="Name0" presStyleCnt="0">
        <dgm:presLayoutVars>
          <dgm:dir/>
          <dgm:resizeHandles val="exact"/>
        </dgm:presLayoutVars>
      </dgm:prSet>
      <dgm:spPr/>
    </dgm:pt>
    <dgm:pt modelId="{9F87A0B4-EAC6-401A-B0AB-BCDDA0B8BD72}" type="pres">
      <dgm:prSet presAssocID="{B3DEF65E-AB14-4A00-A772-0160456E5E98}" presName="vNodes" presStyleCnt="0"/>
      <dgm:spPr/>
    </dgm:pt>
    <dgm:pt modelId="{B27FE12E-8C41-4EFF-AC2B-C8F9938AC56A}" type="pres">
      <dgm:prSet presAssocID="{F742286B-B75E-4081-8564-37DC75DBAAC7}" presName="node" presStyleLbl="node1" presStyleIdx="0" presStyleCnt="3">
        <dgm:presLayoutVars>
          <dgm:bulletEnabled val="1"/>
        </dgm:presLayoutVars>
      </dgm:prSet>
      <dgm:spPr/>
    </dgm:pt>
    <dgm:pt modelId="{1E327667-311D-4E38-BA13-114F84073644}" type="pres">
      <dgm:prSet presAssocID="{07E8D409-5FB3-4827-9438-DEC9B1255572}" presName="spacerT" presStyleCnt="0"/>
      <dgm:spPr/>
    </dgm:pt>
    <dgm:pt modelId="{2E9DE057-01E7-4527-ADC4-B1DA3A98A7C6}" type="pres">
      <dgm:prSet presAssocID="{07E8D409-5FB3-4827-9438-DEC9B1255572}" presName="sibTrans" presStyleLbl="sibTrans2D1" presStyleIdx="0" presStyleCnt="2"/>
      <dgm:spPr/>
    </dgm:pt>
    <dgm:pt modelId="{7665039A-9349-4057-9615-EBF57EB467F6}" type="pres">
      <dgm:prSet presAssocID="{07E8D409-5FB3-4827-9438-DEC9B1255572}" presName="spacerB" presStyleCnt="0"/>
      <dgm:spPr/>
    </dgm:pt>
    <dgm:pt modelId="{DEAADBD4-88CD-40AE-B4A3-81508988C6C0}" type="pres">
      <dgm:prSet presAssocID="{F770FF5B-74F4-4EDA-A527-2CC26714F513}" presName="node" presStyleLbl="node1" presStyleIdx="1" presStyleCnt="3">
        <dgm:presLayoutVars>
          <dgm:bulletEnabled val="1"/>
        </dgm:presLayoutVars>
      </dgm:prSet>
      <dgm:spPr/>
    </dgm:pt>
    <dgm:pt modelId="{9D854E76-B893-4F55-92DB-4B012DFDC071}" type="pres">
      <dgm:prSet presAssocID="{B3DEF65E-AB14-4A00-A772-0160456E5E98}" presName="sibTransLast" presStyleLbl="sibTrans2D1" presStyleIdx="1" presStyleCnt="2"/>
      <dgm:spPr/>
    </dgm:pt>
    <dgm:pt modelId="{B2F09FE3-372F-4B8A-B2EF-4889BE6BEFCB}" type="pres">
      <dgm:prSet presAssocID="{B3DEF65E-AB14-4A00-A772-0160456E5E98}" presName="connectorText" presStyleLbl="sibTrans2D1" presStyleIdx="1" presStyleCnt="2"/>
      <dgm:spPr/>
    </dgm:pt>
    <dgm:pt modelId="{C1AC7DF1-0D04-4A9F-80BB-9949A98FAE2A}" type="pres">
      <dgm:prSet presAssocID="{B3DEF65E-AB14-4A00-A772-0160456E5E9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0010F710-456C-4ED6-9F20-3D776076F7B0}" type="presOf" srcId="{90106219-35EE-4FEF-B42D-44518D715D7E}" destId="{C1AC7DF1-0D04-4A9F-80BB-9949A98FAE2A}" srcOrd="0" destOrd="0" presId="urn:microsoft.com/office/officeart/2005/8/layout/equation2"/>
    <dgm:cxn modelId="{495CB711-1C06-49DF-9E71-78054AA3EC85}" srcId="{B3DEF65E-AB14-4A00-A772-0160456E5E98}" destId="{90106219-35EE-4FEF-B42D-44518D715D7E}" srcOrd="2" destOrd="0" parTransId="{D7816B72-80F4-4A03-8A14-5AB4C27BDDC2}" sibTransId="{3D3EB6DF-FC51-4FC9-A84D-F3FF0E863687}"/>
    <dgm:cxn modelId="{8BDA0E27-1062-426E-8C4E-C2D3F79DAE8E}" type="presOf" srcId="{F2AB7A74-1CB0-4AFF-92F6-F201601B6D36}" destId="{B2F09FE3-372F-4B8A-B2EF-4889BE6BEFCB}" srcOrd="1" destOrd="0" presId="urn:microsoft.com/office/officeart/2005/8/layout/equation2"/>
    <dgm:cxn modelId="{E7CA3D2F-FB2B-4A0F-9DBF-3007841B4036}" type="presOf" srcId="{B3DEF65E-AB14-4A00-A772-0160456E5E98}" destId="{F4A228FA-AE19-42AC-8869-68B85978886B}" srcOrd="0" destOrd="0" presId="urn:microsoft.com/office/officeart/2005/8/layout/equation2"/>
    <dgm:cxn modelId="{AF158163-C9C3-4F15-846D-FE314F38E688}" srcId="{B3DEF65E-AB14-4A00-A772-0160456E5E98}" destId="{F770FF5B-74F4-4EDA-A527-2CC26714F513}" srcOrd="1" destOrd="0" parTransId="{5599CAD6-C8D4-42DA-A8A0-BD4293D52914}" sibTransId="{F2AB7A74-1CB0-4AFF-92F6-F201601B6D36}"/>
    <dgm:cxn modelId="{8A051048-65A6-4953-928E-A7481D95CC65}" type="presOf" srcId="{F742286B-B75E-4081-8564-37DC75DBAAC7}" destId="{B27FE12E-8C41-4EFF-AC2B-C8F9938AC56A}" srcOrd="0" destOrd="0" presId="urn:microsoft.com/office/officeart/2005/8/layout/equation2"/>
    <dgm:cxn modelId="{11B4B459-6A9D-4A83-8CE0-DDB8778F2AD4}" srcId="{B3DEF65E-AB14-4A00-A772-0160456E5E98}" destId="{F742286B-B75E-4081-8564-37DC75DBAAC7}" srcOrd="0" destOrd="0" parTransId="{5DE5B2FF-4045-4AD4-8C9E-C1FE4E1FA231}" sibTransId="{07E8D409-5FB3-4827-9438-DEC9B1255572}"/>
    <dgm:cxn modelId="{00605FAA-4128-4086-8925-3A5548193F41}" type="presOf" srcId="{F2AB7A74-1CB0-4AFF-92F6-F201601B6D36}" destId="{9D854E76-B893-4F55-92DB-4B012DFDC071}" srcOrd="0" destOrd="0" presId="urn:microsoft.com/office/officeart/2005/8/layout/equation2"/>
    <dgm:cxn modelId="{60BB25CE-021A-4053-AEB0-A1918E8FF2FB}" type="presOf" srcId="{F770FF5B-74F4-4EDA-A527-2CC26714F513}" destId="{DEAADBD4-88CD-40AE-B4A3-81508988C6C0}" srcOrd="0" destOrd="0" presId="urn:microsoft.com/office/officeart/2005/8/layout/equation2"/>
    <dgm:cxn modelId="{2B1670EF-BCF6-4990-BB15-C49D0F1D7729}" type="presOf" srcId="{07E8D409-5FB3-4827-9438-DEC9B1255572}" destId="{2E9DE057-01E7-4527-ADC4-B1DA3A98A7C6}" srcOrd="0" destOrd="0" presId="urn:microsoft.com/office/officeart/2005/8/layout/equation2"/>
    <dgm:cxn modelId="{B8F2A297-85BB-4612-BE4E-CA34C69B9DF9}" type="presParOf" srcId="{F4A228FA-AE19-42AC-8869-68B85978886B}" destId="{9F87A0B4-EAC6-401A-B0AB-BCDDA0B8BD72}" srcOrd="0" destOrd="0" presId="urn:microsoft.com/office/officeart/2005/8/layout/equation2"/>
    <dgm:cxn modelId="{D9636A00-27C7-4CF5-962D-08C1FCF44B67}" type="presParOf" srcId="{9F87A0B4-EAC6-401A-B0AB-BCDDA0B8BD72}" destId="{B27FE12E-8C41-4EFF-AC2B-C8F9938AC56A}" srcOrd="0" destOrd="0" presId="urn:microsoft.com/office/officeart/2005/8/layout/equation2"/>
    <dgm:cxn modelId="{586800A4-8F0A-45E3-89DD-9678F10FA0A3}" type="presParOf" srcId="{9F87A0B4-EAC6-401A-B0AB-BCDDA0B8BD72}" destId="{1E327667-311D-4E38-BA13-114F84073644}" srcOrd="1" destOrd="0" presId="urn:microsoft.com/office/officeart/2005/8/layout/equation2"/>
    <dgm:cxn modelId="{0FD54D6C-F0F6-4367-81A0-DA2C6868ABC6}" type="presParOf" srcId="{9F87A0B4-EAC6-401A-B0AB-BCDDA0B8BD72}" destId="{2E9DE057-01E7-4527-ADC4-B1DA3A98A7C6}" srcOrd="2" destOrd="0" presId="urn:microsoft.com/office/officeart/2005/8/layout/equation2"/>
    <dgm:cxn modelId="{8AEFA888-C99C-420F-917A-C095AE563605}" type="presParOf" srcId="{9F87A0B4-EAC6-401A-B0AB-BCDDA0B8BD72}" destId="{7665039A-9349-4057-9615-EBF57EB467F6}" srcOrd="3" destOrd="0" presId="urn:microsoft.com/office/officeart/2005/8/layout/equation2"/>
    <dgm:cxn modelId="{A5EE636D-FF5E-4D1E-8068-9B3C866F1C44}" type="presParOf" srcId="{9F87A0B4-EAC6-401A-B0AB-BCDDA0B8BD72}" destId="{DEAADBD4-88CD-40AE-B4A3-81508988C6C0}" srcOrd="4" destOrd="0" presId="urn:microsoft.com/office/officeart/2005/8/layout/equation2"/>
    <dgm:cxn modelId="{1FD4B764-A245-4B80-9E13-4D5DBCB4F098}" type="presParOf" srcId="{F4A228FA-AE19-42AC-8869-68B85978886B}" destId="{9D854E76-B893-4F55-92DB-4B012DFDC071}" srcOrd="1" destOrd="0" presId="urn:microsoft.com/office/officeart/2005/8/layout/equation2"/>
    <dgm:cxn modelId="{D92E3237-0973-4840-B262-8671B141B1AF}" type="presParOf" srcId="{9D854E76-B893-4F55-92DB-4B012DFDC071}" destId="{B2F09FE3-372F-4B8A-B2EF-4889BE6BEFCB}" srcOrd="0" destOrd="0" presId="urn:microsoft.com/office/officeart/2005/8/layout/equation2"/>
    <dgm:cxn modelId="{055B0233-A1E0-45A6-8298-22B97BE9C575}" type="presParOf" srcId="{F4A228FA-AE19-42AC-8869-68B85978886B}" destId="{C1AC7DF1-0D04-4A9F-80BB-9949A98FAE2A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FE12E-8C41-4EFF-AC2B-C8F9938AC56A}">
      <dsp:nvSpPr>
        <dsp:cNvPr id="0" name=""/>
        <dsp:cNvSpPr/>
      </dsp:nvSpPr>
      <dsp:spPr>
        <a:xfrm>
          <a:off x="568951" y="2190"/>
          <a:ext cx="2202749" cy="2202749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rPr>
            <a:t>Dual-Stage Attention-Based RNN</a:t>
          </a:r>
          <a:endParaRPr lang="ko-KR" altLang="en-US" sz="2400" kern="1200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</a:endParaRPr>
        </a:p>
      </dsp:txBody>
      <dsp:txXfrm>
        <a:off x="891536" y="324775"/>
        <a:ext cx="1557579" cy="1557579"/>
      </dsp:txXfrm>
    </dsp:sp>
    <dsp:sp modelId="{2E9DE057-01E7-4527-ADC4-B1DA3A98A7C6}">
      <dsp:nvSpPr>
        <dsp:cNvPr id="0" name=""/>
        <dsp:cNvSpPr/>
      </dsp:nvSpPr>
      <dsp:spPr>
        <a:xfrm>
          <a:off x="1031528" y="2383802"/>
          <a:ext cx="1277594" cy="1277594"/>
        </a:xfrm>
        <a:prstGeom prst="mathPlus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1200873" y="2872354"/>
        <a:ext cx="938904" cy="300490"/>
      </dsp:txXfrm>
    </dsp:sp>
    <dsp:sp modelId="{DEAADBD4-88CD-40AE-B4A3-81508988C6C0}">
      <dsp:nvSpPr>
        <dsp:cNvPr id="0" name=""/>
        <dsp:cNvSpPr/>
      </dsp:nvSpPr>
      <dsp:spPr>
        <a:xfrm>
          <a:off x="568951" y="3840260"/>
          <a:ext cx="2202749" cy="2202749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rPr>
            <a:t>Hierarchical Attention Network</a:t>
          </a:r>
          <a:endParaRPr lang="ko-KR" altLang="en-US" sz="2400" kern="1200" dirty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HG꼬딕씨 60g" panose="02020603020101020101" pitchFamily="18" charset="-127"/>
            <a:ea typeface="HG꼬딕씨 60g" panose="02020603020101020101" pitchFamily="18" charset="-127"/>
            <a:cs typeface="KoPubWorld돋움체_Pro Medium" panose="00000600000000000000" pitchFamily="50" charset="-127"/>
          </a:endParaRPr>
        </a:p>
      </dsp:txBody>
      <dsp:txXfrm>
        <a:off x="891536" y="4162845"/>
        <a:ext cx="1557579" cy="1557579"/>
      </dsp:txXfrm>
    </dsp:sp>
    <dsp:sp modelId="{9D854E76-B893-4F55-92DB-4B012DFDC071}">
      <dsp:nvSpPr>
        <dsp:cNvPr id="0" name=""/>
        <dsp:cNvSpPr/>
      </dsp:nvSpPr>
      <dsp:spPr>
        <a:xfrm>
          <a:off x="3102112" y="2612888"/>
          <a:ext cx="700474" cy="81942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500" kern="1200"/>
        </a:p>
      </dsp:txBody>
      <dsp:txXfrm>
        <a:off x="3102112" y="2776772"/>
        <a:ext cx="490332" cy="491654"/>
      </dsp:txXfrm>
    </dsp:sp>
    <dsp:sp modelId="{C1AC7DF1-0D04-4A9F-80BB-9949A98FAE2A}">
      <dsp:nvSpPr>
        <dsp:cNvPr id="0" name=""/>
        <dsp:cNvSpPr/>
      </dsp:nvSpPr>
      <dsp:spPr>
        <a:xfrm>
          <a:off x="4093350" y="819850"/>
          <a:ext cx="4405498" cy="4405498"/>
        </a:xfrm>
        <a:prstGeom prst="ellipse">
          <a:avLst/>
        </a:prstGeom>
        <a:solidFill>
          <a:srgbClr val="3A7A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0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rPr>
            <a:t>예측 모델</a:t>
          </a:r>
        </a:p>
      </dsp:txBody>
      <dsp:txXfrm>
        <a:off x="4738520" y="1465020"/>
        <a:ext cx="3115158" cy="3115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672CB-4391-420B-A9A1-7EB3581AF3D6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208FF-8FA2-4512-98C1-1256136236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7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208FF-8FA2-4512-98C1-12561362364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93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4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ko-KR" sz="1200" kern="0" spc="-100" dirty="0">
              <a:solidFill>
                <a:srgbClr val="000000"/>
              </a:solidFill>
              <a:latin typeface="a옛날사진관1" panose="02020600000000000000" pitchFamily="18" charset="-127"/>
              <a:ea typeface="a옛날사진관1" panose="02020600000000000000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8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9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185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508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76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65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98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5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11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208FF-8FA2-4512-98C1-1256136236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8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05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57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77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76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532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617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575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ko-KR" sz="1200" kern="0" spc="-100" dirty="0">
              <a:solidFill>
                <a:srgbClr val="000000"/>
              </a:solidFill>
              <a:latin typeface="+mn-lt"/>
              <a:ea typeface="a옛날사진관1" panose="02020600000000000000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909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ko-KR" sz="1200" kern="0" spc="-100" dirty="0">
              <a:solidFill>
                <a:srgbClr val="000000"/>
              </a:solidFill>
              <a:latin typeface="+mn-lt"/>
              <a:ea typeface="a옛날사진관1" panose="02020600000000000000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337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ko-KR" sz="1200" kern="0" spc="-100" dirty="0">
              <a:solidFill>
                <a:srgbClr val="000000"/>
              </a:solidFill>
              <a:latin typeface="+mn-lt"/>
              <a:ea typeface="a옛날사진관1" panose="02020600000000000000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07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63500" algn="just" latinLnBrk="0"/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208FF-8FA2-4512-98C1-1256136236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470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4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208FF-8FA2-4512-98C1-12561362364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81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208FF-8FA2-4512-98C1-1256136236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75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208FF-8FA2-4512-98C1-1256136236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8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208FF-8FA2-4512-98C1-1256136236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919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F6589D-F98A-41BE-A28F-7F448AF24B3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258A7-88A1-4848-946A-A053781781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37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A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44243" y="-62794"/>
            <a:ext cx="11508504" cy="5099107"/>
            <a:chOff x="6944243" y="-62794"/>
            <a:chExt cx="11508504" cy="5099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4243" y="-62794"/>
              <a:ext cx="11508504" cy="50991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51701" y="3692082"/>
            <a:ext cx="10169023" cy="22856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96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환율 뉴스 리포트</a:t>
            </a:r>
            <a:endParaRPr lang="en-US" sz="9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1701" y="7505700"/>
            <a:ext cx="9361046" cy="16171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장연미</a:t>
            </a:r>
            <a:r>
              <a:rPr lang="en-US" altLang="ko-KR" sz="32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32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이정민 </a:t>
            </a:r>
            <a:r>
              <a:rPr lang="ko-KR" altLang="en-US" sz="32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임예빈</a:t>
            </a:r>
            <a:r>
              <a:rPr lang="en-US" altLang="ko-KR" sz="32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32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한권수</a:t>
            </a:r>
            <a:endParaRPr 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548517" y="2073655"/>
            <a:ext cx="9019592" cy="7046556"/>
            <a:chOff x="8548517" y="2073655"/>
            <a:chExt cx="9019592" cy="70465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8517" y="2073655"/>
              <a:ext cx="9019592" cy="70465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951701" y="2722889"/>
            <a:ext cx="6219379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66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환율캐스터</a:t>
            </a:r>
            <a:endParaRPr lang="en-US" sz="8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9279816" y="1445317"/>
            <a:ext cx="10967798" cy="4058085"/>
            <a:chOff x="9279816" y="1445317"/>
            <a:chExt cx="10967798" cy="40580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9816" y="1445317"/>
              <a:ext cx="10967798" cy="405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951701" y="2247900"/>
            <a:ext cx="10342720" cy="31823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금융시장 방향성 분석에 관련한 연구</a:t>
            </a:r>
            <a:endParaRPr lang="en-US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9030" y="6802002"/>
            <a:ext cx="8602333" cy="7036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김수현</a:t>
            </a:r>
            <a:r>
              <a:rPr lang="en-US" altLang="ko-KR" sz="28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800" kern="0" dirty="0" err="1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딥러닝을</a:t>
            </a:r>
            <a:r>
              <a:rPr lang="ko-KR" altLang="en-US" sz="28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활용한 거시경제 및 금융시장 분석과 예측 </a:t>
            </a:r>
            <a:r>
              <a:rPr lang="en-US" altLang="ko-KR" sz="28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(2020)</a:t>
            </a:r>
          </a:p>
          <a:p>
            <a:pPr algn="just"/>
            <a:endParaRPr lang="en-US" altLang="ko-KR" sz="2800" kern="0" dirty="0">
              <a:solidFill>
                <a:srgbClr val="000000"/>
              </a:soli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2800" kern="0" dirty="0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⇒ </a:t>
            </a:r>
            <a:r>
              <a:rPr lang="ko-KR" altLang="en-US" sz="2800" kern="0" dirty="0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원</a:t>
            </a:r>
            <a:r>
              <a:rPr lang="en-US" altLang="ko-KR" sz="2800" kern="0" dirty="0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2800" kern="0" dirty="0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달러 환율 예측의 경우 시계열의 이상현상을 제거한 </a:t>
            </a:r>
            <a:r>
              <a:rPr lang="ko-KR" altLang="en-US" sz="2800" kern="0" dirty="0" err="1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딥러닝의</a:t>
            </a:r>
            <a:r>
              <a:rPr lang="ko-KR" altLang="en-US" sz="2800" kern="0" dirty="0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 예측결과가 예측력과 오차범위 측면에서 모두 우월</a:t>
            </a:r>
            <a:endParaRPr lang="en-US" altLang="ko-KR" sz="2800" kern="0" dirty="0">
              <a:solidFill>
                <a:srgbClr val="000000"/>
              </a:soli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CFA505-B612-4263-96FE-5EAC5BE6E7D6}"/>
              </a:ext>
            </a:extLst>
          </p:cNvPr>
          <p:cNvSpPr txBox="1"/>
          <p:nvPr/>
        </p:nvSpPr>
        <p:spPr>
          <a:xfrm>
            <a:off x="9422979" y="6630531"/>
            <a:ext cx="85959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800" kern="0" dirty="0" err="1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Zichao</a:t>
            </a:r>
            <a:r>
              <a:rPr lang="en-US" altLang="ko-KR" sz="28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Yang </a:t>
            </a:r>
            <a:r>
              <a:rPr lang="ko-KR" altLang="en-US" sz="28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외 </a:t>
            </a:r>
            <a:r>
              <a:rPr lang="en-US" altLang="ko-KR" sz="28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5, Hierarchical Attention Networks for Document Classification</a:t>
            </a:r>
            <a:r>
              <a:rPr lang="ko-KR" altLang="en-US" sz="28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28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(2016)</a:t>
            </a:r>
          </a:p>
          <a:p>
            <a:pPr algn="just"/>
            <a:endParaRPr lang="en-US" altLang="ko-KR" sz="2800" kern="0" dirty="0">
              <a:solidFill>
                <a:srgbClr val="000000"/>
              </a:soli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2800" kern="0" dirty="0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⇒ </a:t>
            </a:r>
            <a:r>
              <a:rPr lang="ko-KR" altLang="en-US" sz="2800" kern="0" dirty="0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중요한 단어</a:t>
            </a:r>
            <a:r>
              <a:rPr lang="en-US" altLang="ko-KR" sz="2800" kern="0" dirty="0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중요한 문장에 더 가중치를 줌으로써 </a:t>
            </a:r>
            <a:r>
              <a:rPr lang="en-US" altLang="ko-KR" sz="2800" kern="0" dirty="0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document classification </a:t>
            </a:r>
            <a:r>
              <a:rPr lang="ko-KR" altLang="en-US" sz="2800" kern="0" dirty="0">
                <a:solidFill>
                  <a:srgbClr val="000000"/>
                </a:soli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성능을 높였음</a:t>
            </a:r>
            <a:endParaRPr lang="en-US" altLang="ko-KR" sz="2800" kern="0" dirty="0">
              <a:solidFill>
                <a:srgbClr val="000000"/>
              </a:soli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D33C420-6774-4B9E-99E7-B15557406E93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8E0A3D2-C3CB-4CFA-8516-BD9B56DBEC83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FCD60F2-12DE-4FD4-9CA3-CE2D922B7230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082437-2E72-4F08-BF0D-43404F9D5374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A2869AC7-1651-405B-B9BD-2CF86339BD80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관련 연구</a:t>
            </a:r>
            <a:endParaRPr lang="en-US" sz="8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2C5446-128F-4239-90ED-2B9078DD4549}"/>
              </a:ext>
            </a:extLst>
          </p:cNvPr>
          <p:cNvGrpSpPr/>
          <p:nvPr/>
        </p:nvGrpSpPr>
        <p:grpSpPr>
          <a:xfrm>
            <a:off x="-25117" y="5287284"/>
            <a:ext cx="18348508" cy="5119519"/>
            <a:chOff x="-25117" y="5287284"/>
            <a:chExt cx="18348508" cy="511951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182957" y="5287284"/>
              <a:ext cx="6140434" cy="5119519"/>
              <a:chOff x="12182957" y="5287284"/>
              <a:chExt cx="6140434" cy="511951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82957" y="5287284"/>
                <a:ext cx="6140434" cy="511951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972228" y="5287284"/>
              <a:ext cx="6220271" cy="5119519"/>
              <a:chOff x="5972228" y="5287284"/>
              <a:chExt cx="6220271" cy="51195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72228" y="5287284"/>
                <a:ext cx="6220271" cy="5119519"/>
              </a:xfrm>
              <a:prstGeom prst="rect">
                <a:avLst/>
              </a:prstGeom>
            </p:spPr>
          </p:pic>
        </p:grp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FF80A731-7CFF-4BA8-B715-32EBC474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-25117" y="5287284"/>
              <a:ext cx="6099266" cy="5119519"/>
            </a:xfrm>
            <a:prstGeom prst="rect">
              <a:avLst/>
            </a:prstGeom>
          </p:spPr>
        </p:pic>
      </p:grpSp>
      <p:sp>
        <p:nvSpPr>
          <p:cNvPr id="13" name="Object 17">
            <a:extLst>
              <a:ext uri="{FF2B5EF4-FFF2-40B4-BE49-F238E27FC236}">
                <a16:creationId xmlns:a16="http://schemas.microsoft.com/office/drawing/2014/main" id="{843203BD-7A0C-4846-B2A0-B6C9E55DB699}"/>
              </a:ext>
            </a:extLst>
          </p:cNvPr>
          <p:cNvSpPr txBox="1"/>
          <p:nvPr/>
        </p:nvSpPr>
        <p:spPr>
          <a:xfrm>
            <a:off x="438769" y="6487485"/>
            <a:ext cx="5171494" cy="27191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김수현</a:t>
            </a: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800" kern="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딥러닝을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활용한 거시경제 및 금융시장 분석과 예측 </a:t>
            </a: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(2020)</a:t>
            </a:r>
          </a:p>
          <a:p>
            <a:pPr algn="ctr"/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⇒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원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달러 환율 예측의 경우 시계열의 이상현상을 제거한 </a:t>
            </a:r>
            <a:r>
              <a:rPr lang="ko-KR" altLang="en-US" sz="2400" kern="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딥러닝의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 예측결과가 예측력과 오차범위 측면에서 모두 우월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45CBF062-18B2-496E-9F5D-3CB74AD17140}"/>
              </a:ext>
            </a:extLst>
          </p:cNvPr>
          <p:cNvSpPr txBox="1"/>
          <p:nvPr/>
        </p:nvSpPr>
        <p:spPr>
          <a:xfrm>
            <a:off x="6496616" y="6487484"/>
            <a:ext cx="5171494" cy="2246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Yao Qin et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al., A Dual-Stage Attention-Based Recurrent Neural Network (2017)</a:t>
            </a:r>
          </a:p>
          <a:p>
            <a:pPr algn="ctr"/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⇒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시계열 예측에 좋은 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RNN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모델에 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Attention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을 적용해 기울기 소실 문제를 해결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9C81D7C4-C4AE-4406-87C1-1476EE23E6F7}"/>
              </a:ext>
            </a:extLst>
          </p:cNvPr>
          <p:cNvSpPr txBox="1"/>
          <p:nvPr/>
        </p:nvSpPr>
        <p:spPr>
          <a:xfrm>
            <a:off x="12667427" y="6394357"/>
            <a:ext cx="5171494" cy="27191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800" kern="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Zichao</a:t>
            </a: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Yang et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al., Hierarchical Attention Networks for Document Classification (2016)</a:t>
            </a:r>
          </a:p>
          <a:p>
            <a:pPr algn="ctr"/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⇒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중요한 단어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중요한 문장에 더 가중치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를 줌으로써 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document classification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성능을 향상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626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912" y="-12559"/>
            <a:ext cx="18536892" cy="5877946"/>
            <a:chOff x="-87912" y="-12559"/>
            <a:chExt cx="18536892" cy="58779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912" y="-12559"/>
              <a:ext cx="18536892" cy="5877946"/>
            </a:xfrm>
            <a:prstGeom prst="rect">
              <a:avLst/>
            </a:prstGeom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FF203B32-84AD-44DE-B9E2-750970660ED7}"/>
              </a:ext>
            </a:extLst>
          </p:cNvPr>
          <p:cNvGrpSpPr/>
          <p:nvPr/>
        </p:nvGrpSpPr>
        <p:grpSpPr>
          <a:xfrm>
            <a:off x="-87912" y="-156938"/>
            <a:ext cx="18536892" cy="5877946"/>
            <a:chOff x="-87912" y="-12559"/>
            <a:chExt cx="18536892" cy="5877946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B3B686E6-CA23-4002-A3EE-222AAD4C8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912" y="-12559"/>
              <a:ext cx="18536892" cy="5877946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B839FE54-B2E3-43E4-9E5B-47C091096181}"/>
              </a:ext>
            </a:extLst>
          </p:cNvPr>
          <p:cNvSpPr txBox="1"/>
          <p:nvPr/>
        </p:nvSpPr>
        <p:spPr>
          <a:xfrm>
            <a:off x="7613647" y="6904224"/>
            <a:ext cx="313377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</a:rPr>
              <a:t>프로젝트 개발</a:t>
            </a:r>
            <a:endParaRPr lang="en-US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15222B6B-2671-406D-8453-43E31F1789AD}"/>
              </a:ext>
            </a:extLst>
          </p:cNvPr>
          <p:cNvSpPr txBox="1"/>
          <p:nvPr/>
        </p:nvSpPr>
        <p:spPr>
          <a:xfrm>
            <a:off x="7423633" y="7589921"/>
            <a:ext cx="3513802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프로세스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데이터 수집 및 정제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모델 설명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서비스 구현</a:t>
            </a:r>
            <a:endParaRPr lang="en-US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6E0D86-8D7C-4E32-9A05-3451CC0D45CE}"/>
              </a:ext>
            </a:extLst>
          </p:cNvPr>
          <p:cNvGrpSpPr/>
          <p:nvPr/>
        </p:nvGrpSpPr>
        <p:grpSpPr>
          <a:xfrm>
            <a:off x="8410048" y="4943828"/>
            <a:ext cx="1540973" cy="1540973"/>
            <a:chOff x="9422196" y="5071868"/>
            <a:chExt cx="1540973" cy="1540973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39350614-7BA2-4FC0-A588-E097ACF8AF98}"/>
                </a:ext>
              </a:extLst>
            </p:cNvPr>
            <p:cNvGrpSpPr/>
            <p:nvPr/>
          </p:nvGrpSpPr>
          <p:grpSpPr>
            <a:xfrm>
              <a:off x="9422196" y="5071868"/>
              <a:ext cx="1540973" cy="1540973"/>
              <a:chOff x="9227002" y="5081926"/>
              <a:chExt cx="1540973" cy="1540973"/>
            </a:xfrm>
          </p:grpSpPr>
          <p:pic>
            <p:nvPicPr>
              <p:cNvPr id="20" name="Object 21">
                <a:extLst>
                  <a:ext uri="{FF2B5EF4-FFF2-40B4-BE49-F238E27FC236}">
                    <a16:creationId xmlns:a16="http://schemas.microsoft.com/office/drawing/2014/main" id="{03D50641-943A-4B60-AF61-4C2D05852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27002" y="5081926"/>
                <a:ext cx="1540973" cy="1540973"/>
              </a:xfrm>
              <a:prstGeom prst="rect">
                <a:avLst/>
              </a:prstGeom>
            </p:spPr>
          </p:pic>
        </p:grpSp>
        <p:sp>
          <p:nvSpPr>
            <p:cNvPr id="19" name="Object 29">
              <a:extLst>
                <a:ext uri="{FF2B5EF4-FFF2-40B4-BE49-F238E27FC236}">
                  <a16:creationId xmlns:a16="http://schemas.microsoft.com/office/drawing/2014/main" id="{3E13EB12-9E20-4B0A-A162-B2515ADB3571}"/>
                </a:ext>
              </a:extLst>
            </p:cNvPr>
            <p:cNvSpPr txBox="1"/>
            <p:nvPr/>
          </p:nvSpPr>
          <p:spPr>
            <a:xfrm>
              <a:off x="9698707" y="5442364"/>
              <a:ext cx="987949" cy="79998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rPr>
                <a:t>03</a:t>
              </a:r>
              <a:endParaRPr lang="en-US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794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른쪽 화살표 23"/>
          <p:cNvSpPr/>
          <p:nvPr/>
        </p:nvSpPr>
        <p:spPr>
          <a:xfrm>
            <a:off x="4857086" y="6819900"/>
            <a:ext cx="3150358" cy="1192139"/>
          </a:xfrm>
          <a:prstGeom prst="rightArrow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오른쪽 화살표 24"/>
          <p:cNvSpPr/>
          <p:nvPr/>
        </p:nvSpPr>
        <p:spPr>
          <a:xfrm>
            <a:off x="10337420" y="6819900"/>
            <a:ext cx="3150358" cy="1192139"/>
          </a:xfrm>
          <a:prstGeom prst="rightArrow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직사각형 1"/>
          <p:cNvSpPr/>
          <p:nvPr/>
        </p:nvSpPr>
        <p:spPr>
          <a:xfrm>
            <a:off x="12510" y="7117424"/>
            <a:ext cx="2514600" cy="609600"/>
          </a:xfrm>
          <a:prstGeom prst="rect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5817754" y="7113254"/>
            <a:ext cx="2482755" cy="609600"/>
          </a:xfrm>
          <a:prstGeom prst="rect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21"/>
          <p:cNvSpPr txBox="1"/>
          <p:nvPr/>
        </p:nvSpPr>
        <p:spPr>
          <a:xfrm>
            <a:off x="2996773" y="7126897"/>
            <a:ext cx="1523999" cy="5781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Step 01</a:t>
            </a:r>
          </a:p>
        </p:txBody>
      </p:sp>
      <p:sp>
        <p:nvSpPr>
          <p:cNvPr id="30" name="Object 21"/>
          <p:cNvSpPr txBox="1"/>
          <p:nvPr/>
        </p:nvSpPr>
        <p:spPr>
          <a:xfrm>
            <a:off x="8399058" y="7126897"/>
            <a:ext cx="1523999" cy="5781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</a:rPr>
              <a:t>Step 02</a:t>
            </a:r>
          </a:p>
        </p:txBody>
      </p:sp>
      <p:sp>
        <p:nvSpPr>
          <p:cNvPr id="32" name="Object 21"/>
          <p:cNvSpPr txBox="1"/>
          <p:nvPr/>
        </p:nvSpPr>
        <p:spPr>
          <a:xfrm>
            <a:off x="13890766" y="7126897"/>
            <a:ext cx="1523999" cy="57814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</a:rPr>
              <a:t>Step 03</a:t>
            </a:r>
          </a:p>
        </p:txBody>
      </p:sp>
      <p:sp>
        <p:nvSpPr>
          <p:cNvPr id="3" name="타원 2"/>
          <p:cNvSpPr/>
          <p:nvPr/>
        </p:nvSpPr>
        <p:spPr>
          <a:xfrm>
            <a:off x="2318772" y="2791803"/>
            <a:ext cx="2880000" cy="2880000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4"/>
            <a:endCxn id="37" idx="0"/>
          </p:cNvCxnSpPr>
          <p:nvPr/>
        </p:nvCxnSpPr>
        <p:spPr>
          <a:xfrm>
            <a:off x="3758772" y="5671803"/>
            <a:ext cx="0" cy="7880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3578772" y="6459900"/>
            <a:ext cx="360000" cy="360000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7721059" y="2791803"/>
            <a:ext cx="2880000" cy="2880000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>
            <a:stCxn id="41" idx="4"/>
            <a:endCxn id="43" idx="0"/>
          </p:cNvCxnSpPr>
          <p:nvPr/>
        </p:nvCxnSpPr>
        <p:spPr>
          <a:xfrm>
            <a:off x="9161059" y="5671803"/>
            <a:ext cx="0" cy="7880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8981059" y="6459900"/>
            <a:ext cx="360000" cy="360000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13211629" y="2791803"/>
            <a:ext cx="2880000" cy="2880000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>
            <a:stCxn id="44" idx="4"/>
            <a:endCxn id="46" idx="0"/>
          </p:cNvCxnSpPr>
          <p:nvPr/>
        </p:nvCxnSpPr>
        <p:spPr>
          <a:xfrm>
            <a:off x="14651629" y="5671803"/>
            <a:ext cx="0" cy="7880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4471629" y="6459900"/>
            <a:ext cx="360000" cy="360000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Object 21"/>
          <p:cNvSpPr txBox="1"/>
          <p:nvPr/>
        </p:nvSpPr>
        <p:spPr>
          <a:xfrm>
            <a:off x="6787451" y="8266695"/>
            <a:ext cx="4718749" cy="51778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DA-RNN, HAN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모델 학습</a:t>
            </a:r>
          </a:p>
        </p:txBody>
      </p:sp>
      <p:sp>
        <p:nvSpPr>
          <p:cNvPr id="53" name="Object 21"/>
          <p:cNvSpPr txBox="1"/>
          <p:nvPr/>
        </p:nvSpPr>
        <p:spPr>
          <a:xfrm>
            <a:off x="1153613" y="8266695"/>
            <a:ext cx="5107216" cy="51778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Light" panose="00000300000000000000" pitchFamily="50" charset="-127"/>
              </a:rPr>
              <a:t>수치 데이터 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Light" panose="00000300000000000000" pitchFamily="50" charset="-127"/>
              </a:rPr>
              <a:t>&amp;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Light" panose="00000300000000000000" pitchFamily="50" charset="-127"/>
              </a:rPr>
              <a:t>텍스트 데이터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Light" panose="00000300000000000000" pitchFamily="50" charset="-127"/>
              </a:rPr>
              <a:t>수집 및 정제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4" name="Picture 36" descr="Laptop on Microsoft Windows 10 May 2019 Upd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12" y="3211415"/>
            <a:ext cx="2140893" cy="214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0" descr="Gear on Microsoft Windows 10 May 2019 Upd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392" y="3724672"/>
            <a:ext cx="795481" cy="7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0" descr="Gear on Microsoft Windows 10 May 2019 Upd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5907">
            <a:off x="9182778" y="4007394"/>
            <a:ext cx="585827" cy="58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Object 21"/>
          <p:cNvSpPr txBox="1"/>
          <p:nvPr/>
        </p:nvSpPr>
        <p:spPr>
          <a:xfrm>
            <a:off x="12104297" y="8186422"/>
            <a:ext cx="5094664" cy="6783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환율 예측 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&amp;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주요 뉴스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텔레그램으로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 리포트 제공 </a:t>
            </a:r>
          </a:p>
        </p:txBody>
      </p:sp>
      <p:pic>
        <p:nvPicPr>
          <p:cNvPr id="63" name="Picture 26" descr="Newspaper on Microsoft Windows 10 May 2019 Upd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6378" y="4221827"/>
            <a:ext cx="860906" cy="86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0" descr="Chart Increasing on Microsoft Windows 10 May 2019 Upda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747" y="3198333"/>
            <a:ext cx="872998" cy="87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FB03850-CDF6-4B05-BB37-E548D45F5A3D}"/>
              </a:ext>
            </a:extLst>
          </p:cNvPr>
          <p:cNvGrpSpPr/>
          <p:nvPr/>
        </p:nvGrpSpPr>
        <p:grpSpPr>
          <a:xfrm>
            <a:off x="2629511" y="3759005"/>
            <a:ext cx="2258522" cy="945597"/>
            <a:chOff x="2651918" y="3928125"/>
            <a:chExt cx="2258522" cy="945597"/>
          </a:xfrm>
        </p:grpSpPr>
        <p:pic>
          <p:nvPicPr>
            <p:cNvPr id="50" name="Picture 30" descr="Chart Increasing on Microsoft Windows 10 May 2019 Updat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918" y="3928125"/>
              <a:ext cx="945596" cy="945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4" descr="Newspaper on Microsoft Windows 10 May 2019 Updat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067" y="3930348"/>
              <a:ext cx="943373" cy="943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십자형 66"/>
            <p:cNvSpPr/>
            <p:nvPr/>
          </p:nvSpPr>
          <p:spPr>
            <a:xfrm>
              <a:off x="3665747" y="4317980"/>
              <a:ext cx="205558" cy="221043"/>
            </a:xfrm>
            <a:prstGeom prst="plus">
              <a:avLst>
                <a:gd name="adj" fmla="val 4104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F66255EA-2405-4978-A3F2-086BFF3C109C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0118B8E-0498-4AD1-A573-2A4CC12F7A9A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025B599-8DB8-4EFC-8B1C-1FCD8F51498B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9E4E75-66E6-440D-98F5-C428B15AC0B7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1B66B54-EB0D-44FC-9105-11207C323930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프로세스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6B5C6D-5F41-49EF-A01D-D69B6414F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841" y="4230884"/>
            <a:ext cx="866896" cy="866896"/>
          </a:xfrm>
          <a:prstGeom prst="ellipse">
            <a:avLst/>
          </a:prstGeom>
          <a:ln w="571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1505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478280" y="3903928"/>
            <a:ext cx="4815817" cy="494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환율에 영향을 미치는 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변수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28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개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선정</a:t>
            </a: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기간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2010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년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 1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월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 1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일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 ~ 2020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년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9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월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30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일</a:t>
            </a: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ED708C87-91CD-40CA-B516-53514B27B6DC}"/>
              </a:ext>
            </a:extLst>
          </p:cNvPr>
          <p:cNvSpPr txBox="1"/>
          <p:nvPr/>
        </p:nvSpPr>
        <p:spPr>
          <a:xfrm>
            <a:off x="1345964" y="610926"/>
            <a:ext cx="10617436" cy="16014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solidFill>
                  <a:srgbClr val="3A7AFF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데이터 수집 및 정제</a:t>
            </a:r>
            <a:endParaRPr lang="en-US" altLang="ko-KR" sz="8000" kern="0" dirty="0">
              <a:solidFill>
                <a:srgbClr val="3A7AFF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EEF0770-43E7-46D4-A451-0EB43BE85E14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6FA1A88-15FC-4157-82C1-3F9913E89503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F1AC85-AF42-43F1-B365-B15C4554A959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DCFC528-DC0E-4056-A9B2-A374D4B081BF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00BFB5-7845-4E58-B3CD-E689CF4D4C84}"/>
              </a:ext>
            </a:extLst>
          </p:cNvPr>
          <p:cNvGrpSpPr/>
          <p:nvPr/>
        </p:nvGrpSpPr>
        <p:grpSpPr>
          <a:xfrm>
            <a:off x="1369120" y="2781300"/>
            <a:ext cx="15549761" cy="720000"/>
            <a:chOff x="1345964" y="3974323"/>
            <a:chExt cx="15549761" cy="72000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D6048E5-82FE-43BD-A46B-3DA59681ABCA}"/>
                </a:ext>
              </a:extLst>
            </p:cNvPr>
            <p:cNvGrpSpPr/>
            <p:nvPr/>
          </p:nvGrpSpPr>
          <p:grpSpPr>
            <a:xfrm>
              <a:off x="1345964" y="3974323"/>
              <a:ext cx="5292000" cy="720000"/>
              <a:chOff x="1345964" y="3981602"/>
              <a:chExt cx="5292000" cy="720000"/>
            </a:xfrm>
          </p:grpSpPr>
          <p:sp>
            <p:nvSpPr>
              <p:cNvPr id="24" name="화살표: 오각형 23">
                <a:extLst>
                  <a:ext uri="{FF2B5EF4-FFF2-40B4-BE49-F238E27FC236}">
                    <a16:creationId xmlns:a16="http://schemas.microsoft.com/office/drawing/2014/main" id="{D5925376-9B12-4681-AC54-B57DF0704B24}"/>
                  </a:ext>
                </a:extLst>
              </p:cNvPr>
              <p:cNvSpPr/>
              <p:nvPr/>
            </p:nvSpPr>
            <p:spPr>
              <a:xfrm>
                <a:off x="1345964" y="3981602"/>
                <a:ext cx="5292000" cy="720000"/>
              </a:xfrm>
              <a:prstGeom prst="homePlate">
                <a:avLst/>
              </a:prstGeom>
              <a:solidFill>
                <a:srgbClr val="3A7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DA94FF-A748-47CC-9C1F-17A7128B11B2}"/>
                  </a:ext>
                </a:extLst>
              </p:cNvPr>
              <p:cNvSpPr txBox="1"/>
              <p:nvPr/>
            </p:nvSpPr>
            <p:spPr>
              <a:xfrm>
                <a:off x="2536589" y="4034657"/>
                <a:ext cx="2589170" cy="5847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3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수치 변수 설정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5BC14D-40D7-49E9-A5DB-F514E55B2278}"/>
                </a:ext>
              </a:extLst>
            </p:cNvPr>
            <p:cNvGrpSpPr/>
            <p:nvPr/>
          </p:nvGrpSpPr>
          <p:grpSpPr>
            <a:xfrm>
              <a:off x="6474845" y="3974323"/>
              <a:ext cx="5292000" cy="720000"/>
              <a:chOff x="6474845" y="3974323"/>
              <a:chExt cx="5292000" cy="720000"/>
            </a:xfrm>
          </p:grpSpPr>
          <p:sp>
            <p:nvSpPr>
              <p:cNvPr id="26" name="화살표: 갈매기형 수장 25">
                <a:extLst>
                  <a:ext uri="{FF2B5EF4-FFF2-40B4-BE49-F238E27FC236}">
                    <a16:creationId xmlns:a16="http://schemas.microsoft.com/office/drawing/2014/main" id="{9E588B43-9981-44B5-99D5-001D7A08D0CD}"/>
                  </a:ext>
                </a:extLst>
              </p:cNvPr>
              <p:cNvSpPr/>
              <p:nvPr/>
            </p:nvSpPr>
            <p:spPr>
              <a:xfrm>
                <a:off x="6474845" y="3974323"/>
                <a:ext cx="5292000" cy="720000"/>
              </a:xfrm>
              <a:prstGeom prst="chevron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84B172-C50B-4640-95C0-393C3202D6D9}"/>
                  </a:ext>
                </a:extLst>
              </p:cNvPr>
              <p:cNvSpPr txBox="1"/>
              <p:nvPr/>
            </p:nvSpPr>
            <p:spPr>
              <a:xfrm>
                <a:off x="8058695" y="4027378"/>
                <a:ext cx="2124299" cy="5847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3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데이터 수집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D1D946F-1899-41CE-AF99-7B2F9A5D5604}"/>
                </a:ext>
              </a:extLst>
            </p:cNvPr>
            <p:cNvGrpSpPr/>
            <p:nvPr/>
          </p:nvGrpSpPr>
          <p:grpSpPr>
            <a:xfrm>
              <a:off x="11603725" y="3974323"/>
              <a:ext cx="5292000" cy="720000"/>
              <a:chOff x="11603725" y="3974323"/>
              <a:chExt cx="5292000" cy="720000"/>
            </a:xfrm>
          </p:grpSpPr>
          <p:sp>
            <p:nvSpPr>
              <p:cNvPr id="29" name="화살표: 갈매기형 수장 28">
                <a:extLst>
                  <a:ext uri="{FF2B5EF4-FFF2-40B4-BE49-F238E27FC236}">
                    <a16:creationId xmlns:a16="http://schemas.microsoft.com/office/drawing/2014/main" id="{013BE175-00F1-4F5C-929F-08576F29011A}"/>
                  </a:ext>
                </a:extLst>
              </p:cNvPr>
              <p:cNvSpPr/>
              <p:nvPr/>
            </p:nvSpPr>
            <p:spPr>
              <a:xfrm>
                <a:off x="11603725" y="3974323"/>
                <a:ext cx="5292000" cy="720000"/>
              </a:xfrm>
              <a:prstGeom prst="chevro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B0695D-99DA-419F-A64F-743297ECF4CA}"/>
                  </a:ext>
                </a:extLst>
              </p:cNvPr>
              <p:cNvSpPr txBox="1"/>
              <p:nvPr/>
            </p:nvSpPr>
            <p:spPr>
              <a:xfrm>
                <a:off x="13187844" y="4041935"/>
                <a:ext cx="2124299" cy="5847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3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데이터 정제</a:t>
                </a:r>
              </a:p>
            </p:txBody>
          </p:sp>
        </p:grp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38420AB-0FCE-4899-973E-8B035348E6A8}"/>
              </a:ext>
            </a:extLst>
          </p:cNvPr>
          <p:cNvCxnSpPr>
            <a:cxnSpLocks/>
          </p:cNvCxnSpPr>
          <p:nvPr/>
        </p:nvCxnSpPr>
        <p:spPr>
          <a:xfrm>
            <a:off x="6563671" y="3695700"/>
            <a:ext cx="0" cy="53340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A427101-3C0D-41DD-9C1A-283C5839206B}"/>
              </a:ext>
            </a:extLst>
          </p:cNvPr>
          <p:cNvCxnSpPr>
            <a:cxnSpLocks/>
          </p:cNvCxnSpPr>
          <p:nvPr/>
        </p:nvCxnSpPr>
        <p:spPr>
          <a:xfrm>
            <a:off x="11758431" y="3695700"/>
            <a:ext cx="0" cy="53340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024E05F5-808B-47A3-9E48-8A1B3AF1D0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50" t="9913" r="75417" b="86383"/>
          <a:stretch/>
        </p:blipFill>
        <p:spPr>
          <a:xfrm>
            <a:off x="7703163" y="6209636"/>
            <a:ext cx="2819756" cy="44058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1A469D0-816F-4A26-969D-FCB7F1BFA3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84" t="10000" r="77083" b="83333"/>
          <a:stretch/>
        </p:blipFill>
        <p:spPr>
          <a:xfrm>
            <a:off x="7162800" y="7051281"/>
            <a:ext cx="1760953" cy="60956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44F444F-3EF2-428A-B9E1-E2E897AFB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672" y="6923874"/>
            <a:ext cx="1655186" cy="86437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869A1D-7483-44ED-9EC4-376A741C28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t="16522" r="9303" b="24522"/>
          <a:stretch/>
        </p:blipFill>
        <p:spPr>
          <a:xfrm>
            <a:off x="7768694" y="5222048"/>
            <a:ext cx="2688694" cy="586530"/>
          </a:xfrm>
          <a:prstGeom prst="rect">
            <a:avLst/>
          </a:prstGeom>
        </p:spPr>
      </p:pic>
      <p:pic>
        <p:nvPicPr>
          <p:cNvPr id="992" name="그림 991">
            <a:extLst>
              <a:ext uri="{FF2B5EF4-FFF2-40B4-BE49-F238E27FC236}">
                <a16:creationId xmlns:a16="http://schemas.microsoft.com/office/drawing/2014/main" id="{97F530B5-A70A-46C0-97BF-EF04070E8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509" y="4380402"/>
            <a:ext cx="3851065" cy="440588"/>
          </a:xfrm>
          <a:prstGeom prst="rect">
            <a:avLst/>
          </a:prstGeom>
        </p:spPr>
      </p:pic>
      <p:graphicFrame>
        <p:nvGraphicFramePr>
          <p:cNvPr id="994" name="표 993">
            <a:extLst>
              <a:ext uri="{FF2B5EF4-FFF2-40B4-BE49-F238E27FC236}">
                <a16:creationId xmlns:a16="http://schemas.microsoft.com/office/drawing/2014/main" id="{72E088B3-6A09-4B45-B287-E1D9E2D18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143026"/>
              </p:ext>
            </p:extLst>
          </p:nvPr>
        </p:nvGraphicFramePr>
        <p:xfrm>
          <a:off x="1432229" y="4490364"/>
          <a:ext cx="4907588" cy="34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408">
                  <a:extLst>
                    <a:ext uri="{9D8B030D-6E8A-4147-A177-3AD203B41FA5}">
                      <a16:colId xmlns:a16="http://schemas.microsoft.com/office/drawing/2014/main" val="444483753"/>
                    </a:ext>
                  </a:extLst>
                </a:gridCol>
                <a:gridCol w="3876180">
                  <a:extLst>
                    <a:ext uri="{9D8B030D-6E8A-4147-A177-3AD203B41FA5}">
                      <a16:colId xmlns:a16="http://schemas.microsoft.com/office/drawing/2014/main" val="58736565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7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종류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7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변수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35174"/>
                  </a:ext>
                </a:extLst>
              </a:tr>
              <a:tr h="432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외환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USD/KRW, EUR/KRW, GBP/KRW, JPY/KRW,</a:t>
                      </a:r>
                      <a:endParaRPr lang="ko-KR" altLang="en-US" sz="17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941579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EUR/USD, GBP/USD, JPY/USD</a:t>
                      </a:r>
                      <a:endParaRPr lang="ko-KR" altLang="en-US" sz="17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725229"/>
                  </a:ext>
                </a:extLst>
              </a:tr>
              <a:tr h="432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주식지수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KoPubWorld돋움체_Pro Medium" panose="00000600000000000000" pitchFamily="50" charset="-127"/>
                        </a:rPr>
                        <a:t>KOSPI,</a:t>
                      </a:r>
                      <a:r>
                        <a:rPr lang="ko-KR" altLang="en-US" sz="17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KoPubWorld돋움체_Pro Medium" panose="00000600000000000000" pitchFamily="50" charset="-127"/>
                        </a:rPr>
                        <a:t> 다우존스</a:t>
                      </a:r>
                      <a:r>
                        <a:rPr lang="en-US" altLang="ko-KR" sz="17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KoPubWorld돋움체_Pro Medium" panose="00000600000000000000" pitchFamily="50" charset="-127"/>
                        </a:rPr>
                        <a:t>, S&amp;P500, NASDAQ, FTSE,</a:t>
                      </a:r>
                      <a:endParaRPr lang="ko-KR" altLang="en-US" sz="17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657314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KoPubWorld돋움체_Pro Medium" panose="00000600000000000000" pitchFamily="50" charset="-127"/>
                        </a:rPr>
                        <a:t>DAX, CAC, Nikkei,</a:t>
                      </a:r>
                      <a:r>
                        <a:rPr lang="ko-KR" altLang="en-US" sz="17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KoPubWorld돋움체_Pro Medium" panose="00000600000000000000" pitchFamily="50" charset="-127"/>
                        </a:rPr>
                        <a:t> 미국달러지수</a:t>
                      </a:r>
                      <a:endParaRPr lang="ko-KR" altLang="en-US" sz="17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033145"/>
                  </a:ext>
                </a:extLst>
              </a:tr>
              <a:tr h="432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금리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KoPubWorld돋움체_Pro Medium" panose="00000600000000000000" pitchFamily="50" charset="-127"/>
                        </a:rPr>
                        <a:t>KRX</a:t>
                      </a:r>
                      <a:r>
                        <a:rPr lang="ko-KR" altLang="en-US" sz="17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KoPubWorld돋움체_Pro Medium" panose="00000600000000000000" pitchFamily="50" charset="-127"/>
                        </a:rPr>
                        <a:t>채권지수</a:t>
                      </a:r>
                      <a:r>
                        <a:rPr lang="en-US" altLang="ko-KR" sz="17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KoPubWorld돋움체_Pro Medium" panose="00000600000000000000" pitchFamily="50" charset="-127"/>
                        </a:rPr>
                        <a:t>, KRX-KTBI, </a:t>
                      </a:r>
                      <a:r>
                        <a:rPr lang="ko-KR" altLang="en-US" sz="17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KoPubWorld돋움체_Pro Medium" panose="00000600000000000000" pitchFamily="50" charset="-127"/>
                        </a:rPr>
                        <a:t>국고채프라임지수</a:t>
                      </a:r>
                      <a:r>
                        <a:rPr lang="en-US" altLang="ko-KR" sz="17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KoPubWorld돋움체_Pro Medium" panose="00000600000000000000" pitchFamily="50" charset="-127"/>
                        </a:rPr>
                        <a:t>,</a:t>
                      </a:r>
                      <a:endParaRPr lang="ko-KR" altLang="en-US" sz="17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665413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kern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미국국채금리</a:t>
                      </a:r>
                      <a:r>
                        <a:rPr lang="en-US" altLang="ko-KR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(6</a:t>
                      </a:r>
                      <a:r>
                        <a:rPr lang="ko-KR" altLang="en-US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개월</a:t>
                      </a:r>
                      <a:r>
                        <a:rPr lang="en-US" altLang="ko-KR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, 1, 3, 5, 10</a:t>
                      </a:r>
                      <a:r>
                        <a:rPr lang="ko-KR" altLang="en-US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년</a:t>
                      </a:r>
                      <a:r>
                        <a:rPr lang="en-US" altLang="ko-KR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)</a:t>
                      </a:r>
                      <a:endParaRPr lang="ko-KR" altLang="en-US" sz="17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0684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원자재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금</a:t>
                      </a:r>
                      <a:r>
                        <a:rPr lang="en-US" altLang="ko-KR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, </a:t>
                      </a:r>
                      <a:r>
                        <a:rPr lang="ko-KR" altLang="en-US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은</a:t>
                      </a:r>
                      <a:r>
                        <a:rPr lang="en-US" altLang="ko-KR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, WTI, </a:t>
                      </a:r>
                      <a:r>
                        <a:rPr lang="ko-KR" altLang="en-US" sz="17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천연가스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27935"/>
                  </a:ext>
                </a:extLst>
              </a:tr>
            </a:tbl>
          </a:graphicData>
        </a:graphic>
      </p:graphicFrame>
      <p:sp>
        <p:nvSpPr>
          <p:cNvPr id="1004" name="TextBox 1003">
            <a:extLst>
              <a:ext uri="{FF2B5EF4-FFF2-40B4-BE49-F238E27FC236}">
                <a16:creationId xmlns:a16="http://schemas.microsoft.com/office/drawing/2014/main" id="{86593657-60AE-4836-ACEF-A3ADCF0AF24E}"/>
              </a:ext>
            </a:extLst>
          </p:cNvPr>
          <p:cNvSpPr txBox="1"/>
          <p:nvPr/>
        </p:nvSpPr>
        <p:spPr>
          <a:xfrm>
            <a:off x="11992814" y="3903928"/>
            <a:ext cx="4815817" cy="489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공휴일 및 토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일요일 제거</a:t>
            </a:r>
            <a:endParaRPr lang="en-US" altLang="ko-KR" sz="10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미국시차를 한국시차로 데이터 맞춤</a:t>
            </a: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⇒ 총 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2,487</a:t>
            </a:r>
            <a:r>
              <a:rPr lang="ko-KR" alt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개로 정제</a:t>
            </a:r>
            <a:endParaRPr lang="en-US" altLang="ko-KR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07" name="화살표: 아래쪽 1006">
            <a:extLst>
              <a:ext uri="{FF2B5EF4-FFF2-40B4-BE49-F238E27FC236}">
                <a16:creationId xmlns:a16="http://schemas.microsoft.com/office/drawing/2014/main" id="{7595A9B1-5E10-4D26-AA5C-71CCC3374755}"/>
              </a:ext>
            </a:extLst>
          </p:cNvPr>
          <p:cNvSpPr/>
          <p:nvPr/>
        </p:nvSpPr>
        <p:spPr>
          <a:xfrm>
            <a:off x="13793365" y="5623827"/>
            <a:ext cx="959031" cy="1628373"/>
          </a:xfrm>
          <a:prstGeom prst="downArrow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05" name="표 1004">
            <a:extLst>
              <a:ext uri="{FF2B5EF4-FFF2-40B4-BE49-F238E27FC236}">
                <a16:creationId xmlns:a16="http://schemas.microsoft.com/office/drawing/2014/main" id="{26AE90BA-790E-440C-9ADC-308F559D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34084"/>
              </p:ext>
            </p:extLst>
          </p:nvPr>
        </p:nvGraphicFramePr>
        <p:xfrm>
          <a:off x="11946763" y="5143500"/>
          <a:ext cx="4907589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637">
                  <a:extLst>
                    <a:ext uri="{9D8B030D-6E8A-4147-A177-3AD203B41FA5}">
                      <a16:colId xmlns:a16="http://schemas.microsoft.com/office/drawing/2014/main" val="444483753"/>
                    </a:ext>
                  </a:extLst>
                </a:gridCol>
                <a:gridCol w="1032238">
                  <a:extLst>
                    <a:ext uri="{9D8B030D-6E8A-4147-A177-3AD203B41FA5}">
                      <a16:colId xmlns:a16="http://schemas.microsoft.com/office/drawing/2014/main" val="587365654"/>
                    </a:ext>
                  </a:extLst>
                </a:gridCol>
                <a:gridCol w="1032238">
                  <a:extLst>
                    <a:ext uri="{9D8B030D-6E8A-4147-A177-3AD203B41FA5}">
                      <a16:colId xmlns:a16="http://schemas.microsoft.com/office/drawing/2014/main" val="4114268109"/>
                    </a:ext>
                  </a:extLst>
                </a:gridCol>
                <a:gridCol w="1032238">
                  <a:extLst>
                    <a:ext uri="{9D8B030D-6E8A-4147-A177-3AD203B41FA5}">
                      <a16:colId xmlns:a16="http://schemas.microsoft.com/office/drawing/2014/main" val="2048494973"/>
                    </a:ext>
                  </a:extLst>
                </a:gridCol>
                <a:gridCol w="1032238">
                  <a:extLst>
                    <a:ext uri="{9D8B030D-6E8A-4147-A177-3AD203B41FA5}">
                      <a16:colId xmlns:a16="http://schemas.microsoft.com/office/drawing/2014/main" val="2027412739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7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7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한국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7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미국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7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미국</a:t>
                      </a:r>
                      <a:r>
                        <a:rPr lang="en-US" altLang="ko-KR" sz="17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7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外</a:t>
                      </a:r>
                      <a:endParaRPr lang="ko-KR" altLang="en-US" sz="1700" b="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7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USD/KRW</a:t>
                      </a:r>
                      <a:endParaRPr lang="ko-KR" altLang="en-US" sz="1700" b="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35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5/31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9951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40608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392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6/4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6/4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6/4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6/4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00695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30B37AD-42DB-41DC-8BCB-702CD389166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90"/>
          <a:stretch/>
        </p:blipFill>
        <p:spPr>
          <a:xfrm>
            <a:off x="7801196" y="8061900"/>
            <a:ext cx="2685607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07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478280" y="4721001"/>
            <a:ext cx="4815817" cy="328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단기 환율 결정 요인 반영할 수 있는</a:t>
            </a: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0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환율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금리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국내증시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미국증시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외국인투자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5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개 키워드 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선정</a:t>
            </a:r>
            <a:endParaRPr lang="en-US" altLang="ko-KR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기간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2010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년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 1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월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 1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일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 ~ 2020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년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9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월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30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일</a:t>
            </a: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⇒ </a:t>
            </a:r>
            <a:r>
              <a:rPr lang="ko-KR" alt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뉴스 제목 총 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159,922</a:t>
            </a:r>
            <a:r>
              <a:rPr lang="ko-KR" alt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건 수집</a:t>
            </a:r>
            <a:endParaRPr lang="en-US" altLang="ko-KR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ED708C87-91CD-40CA-B516-53514B27B6DC}"/>
              </a:ext>
            </a:extLst>
          </p:cNvPr>
          <p:cNvSpPr txBox="1"/>
          <p:nvPr/>
        </p:nvSpPr>
        <p:spPr>
          <a:xfrm>
            <a:off x="1345964" y="610926"/>
            <a:ext cx="10617436" cy="16014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solidFill>
                  <a:srgbClr val="3A7AFF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데이터 수집 및 정제</a:t>
            </a:r>
            <a:endParaRPr lang="en-US" altLang="ko-KR" sz="8000" kern="0" dirty="0">
              <a:solidFill>
                <a:srgbClr val="3A7AFF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EEF0770-43E7-46D4-A451-0EB43BE85E14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6FA1A88-15FC-4157-82C1-3F9913E89503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F1AC85-AF42-43F1-B365-B15C4554A959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DCFC528-DC0E-4056-A9B2-A374D4B081BF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00BFB5-7845-4E58-B3CD-E689CF4D4C84}"/>
              </a:ext>
            </a:extLst>
          </p:cNvPr>
          <p:cNvGrpSpPr/>
          <p:nvPr/>
        </p:nvGrpSpPr>
        <p:grpSpPr>
          <a:xfrm>
            <a:off x="1369120" y="2781300"/>
            <a:ext cx="15549761" cy="720000"/>
            <a:chOff x="1345964" y="3974323"/>
            <a:chExt cx="15549761" cy="72000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D6048E5-82FE-43BD-A46B-3DA59681ABCA}"/>
                </a:ext>
              </a:extLst>
            </p:cNvPr>
            <p:cNvGrpSpPr/>
            <p:nvPr/>
          </p:nvGrpSpPr>
          <p:grpSpPr>
            <a:xfrm>
              <a:off x="1345964" y="3974323"/>
              <a:ext cx="5292000" cy="720000"/>
              <a:chOff x="1345964" y="3981602"/>
              <a:chExt cx="5292000" cy="720000"/>
            </a:xfrm>
          </p:grpSpPr>
          <p:sp>
            <p:nvSpPr>
              <p:cNvPr id="24" name="화살표: 오각형 23">
                <a:extLst>
                  <a:ext uri="{FF2B5EF4-FFF2-40B4-BE49-F238E27FC236}">
                    <a16:creationId xmlns:a16="http://schemas.microsoft.com/office/drawing/2014/main" id="{D5925376-9B12-4681-AC54-B57DF0704B24}"/>
                  </a:ext>
                </a:extLst>
              </p:cNvPr>
              <p:cNvSpPr/>
              <p:nvPr/>
            </p:nvSpPr>
            <p:spPr>
              <a:xfrm>
                <a:off x="1345964" y="3981602"/>
                <a:ext cx="5292000" cy="720000"/>
              </a:xfrm>
              <a:prstGeom prst="homePlate">
                <a:avLst/>
              </a:prstGeom>
              <a:solidFill>
                <a:srgbClr val="3A7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DA94FF-A748-47CC-9C1F-17A7128B11B2}"/>
                  </a:ext>
                </a:extLst>
              </p:cNvPr>
              <p:cNvSpPr txBox="1"/>
              <p:nvPr/>
            </p:nvSpPr>
            <p:spPr>
              <a:xfrm>
                <a:off x="2352243" y="4034657"/>
                <a:ext cx="2957862" cy="5847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3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텍스트 변수 설정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5BC14D-40D7-49E9-A5DB-F514E55B2278}"/>
                </a:ext>
              </a:extLst>
            </p:cNvPr>
            <p:cNvGrpSpPr/>
            <p:nvPr/>
          </p:nvGrpSpPr>
          <p:grpSpPr>
            <a:xfrm>
              <a:off x="6474845" y="3974323"/>
              <a:ext cx="5292000" cy="720000"/>
              <a:chOff x="6474845" y="3974323"/>
              <a:chExt cx="5292000" cy="720000"/>
            </a:xfrm>
          </p:grpSpPr>
          <p:sp>
            <p:nvSpPr>
              <p:cNvPr id="26" name="화살표: 갈매기형 수장 25">
                <a:extLst>
                  <a:ext uri="{FF2B5EF4-FFF2-40B4-BE49-F238E27FC236}">
                    <a16:creationId xmlns:a16="http://schemas.microsoft.com/office/drawing/2014/main" id="{9E588B43-9981-44B5-99D5-001D7A08D0CD}"/>
                  </a:ext>
                </a:extLst>
              </p:cNvPr>
              <p:cNvSpPr/>
              <p:nvPr/>
            </p:nvSpPr>
            <p:spPr>
              <a:xfrm>
                <a:off x="6474845" y="3974323"/>
                <a:ext cx="5292000" cy="720000"/>
              </a:xfrm>
              <a:prstGeom prst="chevron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84B172-C50B-4640-95C0-393C3202D6D9}"/>
                  </a:ext>
                </a:extLst>
              </p:cNvPr>
              <p:cNvSpPr txBox="1"/>
              <p:nvPr/>
            </p:nvSpPr>
            <p:spPr>
              <a:xfrm>
                <a:off x="8058695" y="4027378"/>
                <a:ext cx="2124299" cy="5847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3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데이터 수집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D1D946F-1899-41CE-AF99-7B2F9A5D5604}"/>
                </a:ext>
              </a:extLst>
            </p:cNvPr>
            <p:cNvGrpSpPr/>
            <p:nvPr/>
          </p:nvGrpSpPr>
          <p:grpSpPr>
            <a:xfrm>
              <a:off x="11603725" y="3974323"/>
              <a:ext cx="5292000" cy="720000"/>
              <a:chOff x="11603725" y="3974323"/>
              <a:chExt cx="5292000" cy="720000"/>
            </a:xfrm>
          </p:grpSpPr>
          <p:sp>
            <p:nvSpPr>
              <p:cNvPr id="29" name="화살표: 갈매기형 수장 28">
                <a:extLst>
                  <a:ext uri="{FF2B5EF4-FFF2-40B4-BE49-F238E27FC236}">
                    <a16:creationId xmlns:a16="http://schemas.microsoft.com/office/drawing/2014/main" id="{013BE175-00F1-4F5C-929F-08576F29011A}"/>
                  </a:ext>
                </a:extLst>
              </p:cNvPr>
              <p:cNvSpPr/>
              <p:nvPr/>
            </p:nvSpPr>
            <p:spPr>
              <a:xfrm>
                <a:off x="11603725" y="3974323"/>
                <a:ext cx="5292000" cy="720000"/>
              </a:xfrm>
              <a:prstGeom prst="chevro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B0695D-99DA-419F-A64F-743297ECF4CA}"/>
                  </a:ext>
                </a:extLst>
              </p:cNvPr>
              <p:cNvSpPr txBox="1"/>
              <p:nvPr/>
            </p:nvSpPr>
            <p:spPr>
              <a:xfrm>
                <a:off x="13187844" y="4041935"/>
                <a:ext cx="2124299" cy="5847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3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데이터 정제</a:t>
                </a:r>
              </a:p>
            </p:txBody>
          </p:sp>
        </p:grp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38420AB-0FCE-4899-973E-8B035348E6A8}"/>
              </a:ext>
            </a:extLst>
          </p:cNvPr>
          <p:cNvCxnSpPr>
            <a:cxnSpLocks/>
          </p:cNvCxnSpPr>
          <p:nvPr/>
        </p:nvCxnSpPr>
        <p:spPr>
          <a:xfrm>
            <a:off x="6563671" y="3695700"/>
            <a:ext cx="0" cy="53340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A427101-3C0D-41DD-9C1A-283C5839206B}"/>
              </a:ext>
            </a:extLst>
          </p:cNvPr>
          <p:cNvCxnSpPr>
            <a:cxnSpLocks/>
          </p:cNvCxnSpPr>
          <p:nvPr/>
        </p:nvCxnSpPr>
        <p:spPr>
          <a:xfrm>
            <a:off x="11758431" y="3695700"/>
            <a:ext cx="0" cy="53340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4" name="TextBox 1003">
            <a:extLst>
              <a:ext uri="{FF2B5EF4-FFF2-40B4-BE49-F238E27FC236}">
                <a16:creationId xmlns:a16="http://schemas.microsoft.com/office/drawing/2014/main" id="{86593657-60AE-4836-ACEF-A3ADCF0AF24E}"/>
              </a:ext>
            </a:extLst>
          </p:cNvPr>
          <p:cNvSpPr txBox="1"/>
          <p:nvPr/>
        </p:nvSpPr>
        <p:spPr>
          <a:xfrm>
            <a:off x="11992814" y="4703785"/>
            <a:ext cx="4815817" cy="331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공휴일 및 토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일요일 제거</a:t>
            </a: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중복기사 제목 제거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특수문자 제거 후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22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eKoNLPy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를 사용해</a:t>
            </a: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  명사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동사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형용사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부사만 추출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단어의 길이가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개 이하는 제거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Tokenizer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로 단어사전 구축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사전에 맞춰 단어를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index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로 변환 및</a:t>
            </a: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  </a:t>
            </a:r>
            <a:r>
              <a:rPr lang="en-US" altLang="ko-KR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Padding</a:t>
            </a:r>
            <a:r>
              <a:rPr lang="ko-KR" altLang="en-US" sz="2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작업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1B0EAB-1A3C-44DF-9F76-AB2E72E9B6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461" y="5456541"/>
            <a:ext cx="2647078" cy="5082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897293-5366-4CA9-9769-748A33BCCD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2" t="7101" r="4089" b="66864"/>
          <a:stretch/>
        </p:blipFill>
        <p:spPr>
          <a:xfrm>
            <a:off x="7820461" y="6430660"/>
            <a:ext cx="2647078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55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6B97C04-5FD1-42B9-9928-B1051C75C01E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FB835E4-BBE9-4FC0-8336-5EED803C4C90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1C5528-EF62-4C3A-9F13-1DB965C3AF3B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AFD0B6-15D5-40E1-AE1E-E14C3DEF8E39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F1D8ABF-6627-47E2-8BF9-B30BC44BBB91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모델 개요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FD1FF-EAA4-493B-A640-1867E50BD561}"/>
              </a:ext>
            </a:extLst>
          </p:cNvPr>
          <p:cNvGrpSpPr/>
          <p:nvPr/>
        </p:nvGrpSpPr>
        <p:grpSpPr>
          <a:xfrm>
            <a:off x="3641881" y="2933700"/>
            <a:ext cx="11750519" cy="6045200"/>
            <a:chOff x="3413281" y="2933700"/>
            <a:chExt cx="11750519" cy="6045200"/>
          </a:xfrm>
        </p:grpSpPr>
        <p:graphicFrame>
          <p:nvGraphicFramePr>
            <p:cNvPr id="7" name="다이어그램 6">
              <a:extLst>
                <a:ext uri="{FF2B5EF4-FFF2-40B4-BE49-F238E27FC236}">
                  <a16:creationId xmlns:a16="http://schemas.microsoft.com/office/drawing/2014/main" id="{4074E565-644C-430F-AADC-BB5995894C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49874357"/>
                </p:ext>
              </p:extLst>
            </p:nvPr>
          </p:nvGraphicFramePr>
          <p:xfrm>
            <a:off x="6096000" y="2933700"/>
            <a:ext cx="9067800" cy="6045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C859FF6-6F07-4E6D-999E-21925F734A79}"/>
                </a:ext>
              </a:extLst>
            </p:cNvPr>
            <p:cNvGrpSpPr/>
            <p:nvPr/>
          </p:nvGrpSpPr>
          <p:grpSpPr>
            <a:xfrm>
              <a:off x="5562600" y="3673557"/>
              <a:ext cx="700474" cy="819422"/>
              <a:chOff x="3102112" y="2612888"/>
              <a:chExt cx="700474" cy="819422"/>
            </a:xfrm>
          </p:grpSpPr>
          <p:sp>
            <p:nvSpPr>
              <p:cNvPr id="28" name="화살표: 오른쪽 27">
                <a:extLst>
                  <a:ext uri="{FF2B5EF4-FFF2-40B4-BE49-F238E27FC236}">
                    <a16:creationId xmlns:a16="http://schemas.microsoft.com/office/drawing/2014/main" id="{14E73CD5-84CE-4678-BCC8-900DCCAB0B6B}"/>
                  </a:ext>
                </a:extLst>
              </p:cNvPr>
              <p:cNvSpPr/>
              <p:nvPr/>
            </p:nvSpPr>
            <p:spPr>
              <a:xfrm>
                <a:off x="3102112" y="2612888"/>
                <a:ext cx="700474" cy="81942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화살표: 오른쪽 4">
                <a:extLst>
                  <a:ext uri="{FF2B5EF4-FFF2-40B4-BE49-F238E27FC236}">
                    <a16:creationId xmlns:a16="http://schemas.microsoft.com/office/drawing/2014/main" id="{ADD9F9F1-3A17-445A-A8CE-D7073B9A0C87}"/>
                  </a:ext>
                </a:extLst>
              </p:cNvPr>
              <p:cNvSpPr txBox="1"/>
              <p:nvPr/>
            </p:nvSpPr>
            <p:spPr>
              <a:xfrm>
                <a:off x="3102112" y="2776772"/>
                <a:ext cx="490332" cy="4916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5557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500" kern="120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55EC93B-FCFC-4200-A499-F5C6D8A35844}"/>
                </a:ext>
              </a:extLst>
            </p:cNvPr>
            <p:cNvGrpSpPr/>
            <p:nvPr/>
          </p:nvGrpSpPr>
          <p:grpSpPr>
            <a:xfrm>
              <a:off x="5562600" y="7476989"/>
              <a:ext cx="700474" cy="819422"/>
              <a:chOff x="3102112" y="2612888"/>
              <a:chExt cx="700474" cy="819422"/>
            </a:xfrm>
          </p:grpSpPr>
          <p:sp>
            <p:nvSpPr>
              <p:cNvPr id="33" name="화살표: 오른쪽 32">
                <a:extLst>
                  <a:ext uri="{FF2B5EF4-FFF2-40B4-BE49-F238E27FC236}">
                    <a16:creationId xmlns:a16="http://schemas.microsoft.com/office/drawing/2014/main" id="{F02CA5FE-95EA-402F-9C0F-5173F342C997}"/>
                  </a:ext>
                </a:extLst>
              </p:cNvPr>
              <p:cNvSpPr/>
              <p:nvPr/>
            </p:nvSpPr>
            <p:spPr>
              <a:xfrm>
                <a:off x="3102112" y="2612888"/>
                <a:ext cx="700474" cy="81942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화살표: 오른쪽 4">
                <a:extLst>
                  <a:ext uri="{FF2B5EF4-FFF2-40B4-BE49-F238E27FC236}">
                    <a16:creationId xmlns:a16="http://schemas.microsoft.com/office/drawing/2014/main" id="{303FDD01-33DA-4276-8861-A26DAC4D5B7D}"/>
                  </a:ext>
                </a:extLst>
              </p:cNvPr>
              <p:cNvSpPr txBox="1"/>
              <p:nvPr/>
            </p:nvSpPr>
            <p:spPr>
              <a:xfrm>
                <a:off x="3102112" y="2776772"/>
                <a:ext cx="490332" cy="4916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5557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500" kern="120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FE62D37-F595-46C2-BC0D-87009AB97CBB}"/>
                </a:ext>
              </a:extLst>
            </p:cNvPr>
            <p:cNvGrpSpPr/>
            <p:nvPr/>
          </p:nvGrpSpPr>
          <p:grpSpPr>
            <a:xfrm>
              <a:off x="3413281" y="6982411"/>
              <a:ext cx="1920719" cy="1894889"/>
              <a:chOff x="3413281" y="6982411"/>
              <a:chExt cx="1920719" cy="189488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9C98FF-0E91-41EB-B015-641A515F70AE}"/>
                  </a:ext>
                </a:extLst>
              </p:cNvPr>
              <p:cNvSpPr txBox="1"/>
              <p:nvPr/>
            </p:nvSpPr>
            <p:spPr>
              <a:xfrm>
                <a:off x="3413281" y="8415635"/>
                <a:ext cx="19207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HG꼬딕씨 60g" panose="02020603020101020101" pitchFamily="18" charset="-127"/>
                    <a:ea typeface="HG꼬딕씨 60g" panose="02020603020101020101" pitchFamily="18" charset="-127"/>
                    <a:cs typeface="KoPubWorld돋움체_Pro Medium" panose="00000600000000000000" pitchFamily="50" charset="-127"/>
                  </a:rPr>
                  <a:t>텍스트 데이터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601239E3-0A92-4994-9ACD-54B9C71E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6640" y="6982411"/>
                <a:ext cx="1314000" cy="1314000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BABCED7-A990-41D0-BABE-2103559B4A2D}"/>
                </a:ext>
              </a:extLst>
            </p:cNvPr>
            <p:cNvGrpSpPr/>
            <p:nvPr/>
          </p:nvGrpSpPr>
          <p:grpSpPr>
            <a:xfrm>
              <a:off x="3551941" y="3142396"/>
              <a:ext cx="1643399" cy="1893372"/>
              <a:chOff x="3551941" y="3142396"/>
              <a:chExt cx="1643399" cy="189337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3A2A54-6135-47D0-9D49-F79577188457}"/>
                  </a:ext>
                </a:extLst>
              </p:cNvPr>
              <p:cNvSpPr txBox="1"/>
              <p:nvPr/>
            </p:nvSpPr>
            <p:spPr>
              <a:xfrm>
                <a:off x="3551941" y="4574103"/>
                <a:ext cx="1643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HG꼬딕씨 60g" panose="02020603020101020101" pitchFamily="18" charset="-127"/>
                    <a:ea typeface="HG꼬딕씨 60g" panose="02020603020101020101" pitchFamily="18" charset="-127"/>
                    <a:cs typeface="KoPubWorld돋움체_Pro Medium" panose="00000600000000000000" pitchFamily="50" charset="-127"/>
                  </a:rPr>
                  <a:t>수치 데이터</a:t>
                </a: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DB89D07D-50BE-44BB-9382-F25F6D986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7399" y="3142396"/>
                <a:ext cx="1312483" cy="13124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1094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6B97C04-5FD1-42B9-9928-B1051C75C01E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FB835E4-BBE9-4FC0-8336-5EED803C4C90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1C5528-EF62-4C3A-9F13-1DB965C3AF3B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AFD0B6-15D5-40E1-AE1E-E14C3DEF8E39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F1D8ABF-6627-47E2-8BF9-B30BC44BBB91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수치 모델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F1A04-FA12-4BED-AD9D-E912B51CB7E4}"/>
              </a:ext>
            </a:extLst>
          </p:cNvPr>
          <p:cNvSpPr txBox="1"/>
          <p:nvPr/>
        </p:nvSpPr>
        <p:spPr>
          <a:xfrm>
            <a:off x="2590800" y="3086100"/>
            <a:ext cx="7696200" cy="951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기존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RNN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의 모델의 경우</a:t>
            </a:r>
            <a:endParaRPr lang="en-US" altLang="ko-KR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기울기 값의 소실</a:t>
            </a:r>
            <a:r>
              <a:rPr lang="ko-KR" alt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(Vanishing Gradient)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이라는 치명적 결함이 존재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23D03-8907-4987-966E-6483EA17DC84}"/>
              </a:ext>
            </a:extLst>
          </p:cNvPr>
          <p:cNvSpPr txBox="1"/>
          <p:nvPr/>
        </p:nvSpPr>
        <p:spPr>
          <a:xfrm>
            <a:off x="2590800" y="4686300"/>
            <a:ext cx="7424306" cy="368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⇒ Attention</a:t>
            </a:r>
            <a:r>
              <a: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의 기능</a:t>
            </a:r>
            <a:endParaRPr lang="en-US" altLang="ko-KR" sz="3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1. </a:t>
            </a:r>
            <a:r>
              <a:rPr lang="en-US" altLang="ko-KR" sz="24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Incoder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에서의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Attention</a:t>
            </a:r>
            <a:r>
              <a:rPr lang="ko-KR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메커니즘은 다음 예측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값에</a:t>
            </a:r>
            <a:endParaRPr lang="en-US" altLang="ko-KR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관련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있는 외생변수들을 판단</a:t>
            </a:r>
            <a:endParaRPr lang="en-US" altLang="ko-KR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2. Decoder </a:t>
            </a:r>
            <a:r>
              <a:rPr lang="ko-KR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에서 작동하는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Attention</a:t>
            </a:r>
            <a:r>
              <a:rPr lang="ko-KR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메커니즘은 시각적인 방법으로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, </a:t>
            </a:r>
            <a:r>
              <a:rPr lang="ko-KR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모든 시간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간격에 대해서 관련성이 있는 변수들에 대한 인코더의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hidden states</a:t>
            </a:r>
            <a:r>
              <a:rPr lang="ko-KR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를 선택</a:t>
            </a:r>
            <a:endParaRPr lang="en-US" altLang="ko-KR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025719F-8592-4215-9BDB-3A16D950DDB4}"/>
              </a:ext>
            </a:extLst>
          </p:cNvPr>
          <p:cNvGrpSpPr/>
          <p:nvPr/>
        </p:nvGrpSpPr>
        <p:grpSpPr>
          <a:xfrm>
            <a:off x="11401440" y="2269458"/>
            <a:ext cx="4515659" cy="6690640"/>
            <a:chOff x="11833540" y="2456713"/>
            <a:chExt cx="4515659" cy="66906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486CE8-21C5-4830-BC83-43D37E380460}"/>
                </a:ext>
              </a:extLst>
            </p:cNvPr>
            <p:cNvSpPr txBox="1"/>
            <p:nvPr/>
          </p:nvSpPr>
          <p:spPr>
            <a:xfrm>
              <a:off x="12279470" y="3905700"/>
              <a:ext cx="12192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Incoder</a:t>
              </a:r>
              <a:endPara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  <a:p>
              <a:pPr algn="ctr"/>
              <a:r>
                <a:rPr lang="en-US" altLang="ko-KR" sz="48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+</a:t>
              </a:r>
              <a:endParaRPr lang="ko-KR" altLang="en-US" sz="480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5E8A64E-54DB-4F6E-8783-692E05F3E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3070" y="2933700"/>
              <a:ext cx="972000" cy="972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4CF1865-98EB-45E7-A208-B2A7BF95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3070" y="7143300"/>
              <a:ext cx="972000" cy="972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640CF5D-8386-472C-B4DE-95CF9966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3070" y="4686300"/>
              <a:ext cx="972000" cy="972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1ABE7-F695-4CB8-B3E5-70D14B9E2932}"/>
                </a:ext>
              </a:extLst>
            </p:cNvPr>
            <p:cNvSpPr txBox="1"/>
            <p:nvPr/>
          </p:nvSpPr>
          <p:spPr>
            <a:xfrm>
              <a:off x="11833540" y="5693040"/>
              <a:ext cx="2111060" cy="13542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Attention Layer</a:t>
              </a:r>
            </a:p>
            <a:p>
              <a:pPr algn="ctr"/>
              <a:r>
                <a:rPr lang="en-US" altLang="ko-KR" sz="1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48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⇣</a:t>
              </a:r>
              <a:endParaRPr lang="ko-KR" altLang="en-US" sz="4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E0D7B2F-F3AE-4C51-AE62-ACD889D97F32}"/>
                </a:ext>
              </a:extLst>
            </p:cNvPr>
            <p:cNvSpPr txBox="1"/>
            <p:nvPr/>
          </p:nvSpPr>
          <p:spPr>
            <a:xfrm>
              <a:off x="14476418" y="3905700"/>
              <a:ext cx="126414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Decoder</a:t>
              </a:r>
            </a:p>
            <a:p>
              <a:pPr algn="ctr"/>
              <a:r>
                <a:rPr lang="en-US" altLang="ko-KR" sz="48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+</a:t>
              </a:r>
              <a:endParaRPr lang="ko-KR" altLang="en-US" sz="4800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400C67C-A078-40DD-B1F6-D80829FE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22490" y="2933700"/>
              <a:ext cx="972000" cy="9720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58DAE43-9F24-4C17-A726-E0E5B5781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22490" y="7143300"/>
              <a:ext cx="972000" cy="9720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62B9BF6-E1EE-4720-8595-3DE49A7C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22490" y="4686300"/>
              <a:ext cx="972000" cy="9720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4EAEF0D-2DF0-4A55-A50A-18F483B6860F}"/>
                </a:ext>
              </a:extLst>
            </p:cNvPr>
            <p:cNvSpPr txBox="1"/>
            <p:nvPr/>
          </p:nvSpPr>
          <p:spPr>
            <a:xfrm>
              <a:off x="14052960" y="5693040"/>
              <a:ext cx="2111060" cy="13542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Attention Layer</a:t>
              </a:r>
            </a:p>
            <a:p>
              <a:pPr algn="ctr"/>
              <a:r>
                <a:rPr lang="en-US" altLang="ko-KR" sz="1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48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⇣</a:t>
              </a:r>
              <a:endParaRPr lang="ko-KR" altLang="en-US" sz="48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EF86EA0-A664-453A-9C96-C6BA35EA17BC}"/>
                </a:ext>
              </a:extLst>
            </p:cNvPr>
            <p:cNvCxnSpPr>
              <a:cxnSpLocks/>
            </p:cNvCxnSpPr>
            <p:nvPr/>
          </p:nvCxnSpPr>
          <p:spPr>
            <a:xfrm>
              <a:off x="13386780" y="3562032"/>
              <a:ext cx="1224000" cy="0"/>
            </a:xfrm>
            <a:prstGeom prst="line">
              <a:avLst/>
            </a:prstGeom>
            <a:ln w="412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2976B3-24E7-4C3C-B53A-ABA981CE9269}"/>
                </a:ext>
              </a:extLst>
            </p:cNvPr>
            <p:cNvSpPr txBox="1"/>
            <p:nvPr/>
          </p:nvSpPr>
          <p:spPr>
            <a:xfrm>
              <a:off x="12279470" y="8115300"/>
              <a:ext cx="1219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Incoder</a:t>
              </a:r>
              <a:endParaRPr lang="ko-KR" altLang="en-US" sz="48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867A2E-2AB6-4971-BD27-823853004856}"/>
                </a:ext>
              </a:extLst>
            </p:cNvPr>
            <p:cNvSpPr txBox="1"/>
            <p:nvPr/>
          </p:nvSpPr>
          <p:spPr>
            <a:xfrm>
              <a:off x="14476418" y="8115300"/>
              <a:ext cx="12641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Decoder</a:t>
              </a:r>
              <a:endParaRPr lang="ko-KR" altLang="en-US" sz="4800" dirty="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4141FE0-5368-4759-A260-F047B7DB7E9D}"/>
                </a:ext>
              </a:extLst>
            </p:cNvPr>
            <p:cNvCxnSpPr>
              <a:cxnSpLocks/>
            </p:cNvCxnSpPr>
            <p:nvPr/>
          </p:nvCxnSpPr>
          <p:spPr>
            <a:xfrm>
              <a:off x="13386780" y="7629300"/>
              <a:ext cx="1224000" cy="0"/>
            </a:xfrm>
            <a:prstGeom prst="line">
              <a:avLst/>
            </a:prstGeom>
            <a:ln w="412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C75FD9E-574F-45E8-BBFA-EC9D241E9AF6}"/>
                </a:ext>
              </a:extLst>
            </p:cNvPr>
            <p:cNvSpPr/>
            <p:nvPr/>
          </p:nvSpPr>
          <p:spPr>
            <a:xfrm>
              <a:off x="11853252" y="3022354"/>
              <a:ext cx="4182696" cy="1367135"/>
            </a:xfrm>
            <a:prstGeom prst="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8F3D0E-497A-4BB4-9640-D625B7D16283}"/>
                </a:ext>
              </a:extLst>
            </p:cNvPr>
            <p:cNvSpPr txBox="1"/>
            <p:nvPr/>
          </p:nvSpPr>
          <p:spPr>
            <a:xfrm>
              <a:off x="11853252" y="2456713"/>
              <a:ext cx="26231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gradFill>
                    <a:gsLst>
                      <a:gs pos="0">
                        <a:srgbClr val="A6A6A6"/>
                      </a:gs>
                      <a:gs pos="100000">
                        <a:srgbClr val="A6A6A6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RNN Model</a:t>
              </a:r>
              <a:endParaRPr lang="ko-KR" altLang="en-US" sz="5400" dirty="0">
                <a:gradFill>
                  <a:gsLst>
                    <a:gs pos="0">
                      <a:srgbClr val="A6A6A6"/>
                    </a:gs>
                    <a:gs pos="100000">
                      <a:srgbClr val="A6A6A6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E9A6AF4-5229-465C-B94C-CF49FD62B5C0}"/>
                </a:ext>
              </a:extLst>
            </p:cNvPr>
            <p:cNvSpPr/>
            <p:nvPr/>
          </p:nvSpPr>
          <p:spPr>
            <a:xfrm>
              <a:off x="11907432" y="7021237"/>
              <a:ext cx="4182696" cy="1555728"/>
            </a:xfrm>
            <a:prstGeom prst="rect">
              <a:avLst/>
            </a:prstGeom>
            <a:noFill/>
            <a:ln w="76200">
              <a:solidFill>
                <a:srgbClr val="173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39B29B-0C02-4BFB-81EE-213138107C42}"/>
                </a:ext>
              </a:extLst>
            </p:cNvPr>
            <p:cNvSpPr txBox="1"/>
            <p:nvPr/>
          </p:nvSpPr>
          <p:spPr>
            <a:xfrm>
              <a:off x="13867781" y="8624133"/>
              <a:ext cx="24814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gradFill>
                    <a:gsLst>
                      <a:gs pos="0">
                        <a:srgbClr val="17375E"/>
                      </a:gs>
                      <a:gs pos="100000">
                        <a:srgbClr val="17375E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DA-RNN Model</a:t>
              </a:r>
              <a:endParaRPr lang="ko-KR" altLang="en-US" sz="2800" dirty="0">
                <a:gradFill>
                  <a:gsLst>
                    <a:gs pos="0">
                      <a:srgbClr val="17375E"/>
                    </a:gs>
                    <a:gs pos="100000">
                      <a:srgbClr val="17375E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758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6B97C04-5FD1-42B9-9928-B1051C75C01E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FB835E4-BBE9-4FC0-8336-5EED803C4C90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1C5528-EF62-4C3A-9F13-1DB965C3AF3B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AFD0B6-15D5-40E1-AE1E-E14C3DEF8E39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4982F-641E-4475-92B2-998C1A4E23B2}"/>
              </a:ext>
            </a:extLst>
          </p:cNvPr>
          <p:cNvSpPr txBox="1"/>
          <p:nvPr/>
        </p:nvSpPr>
        <p:spPr>
          <a:xfrm>
            <a:off x="1828800" y="7492305"/>
            <a:ext cx="14630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Dual-Stage Attention-Based Recurrent Neural Network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⇒ </a:t>
            </a:r>
            <a:r>
              <a:rPr lang="en-US" altLang="ko-KR" sz="2400" kern="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Incoder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와 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Decoder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에 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Attention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을 사용하여 시계열 데이터의 예측 정확도를 높인 모델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11CFD8-97A0-4100-B74D-E76A2031B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1" t="35413" r="25926" b="31255"/>
          <a:stretch/>
        </p:blipFill>
        <p:spPr>
          <a:xfrm>
            <a:off x="2057400" y="2564064"/>
            <a:ext cx="14173200" cy="4114800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4F1D8ABF-6627-47E2-8BF9-B30BC44BBB91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수치 모델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002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6B97C04-5FD1-42B9-9928-B1051C75C01E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FB835E4-BBE9-4FC0-8336-5EED803C4C90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1C5528-EF62-4C3A-9F13-1DB965C3AF3B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AFD0B6-15D5-40E1-AE1E-E14C3DEF8E39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4982F-641E-4475-92B2-998C1A4E23B2}"/>
              </a:ext>
            </a:extLst>
          </p:cNvPr>
          <p:cNvSpPr txBox="1"/>
          <p:nvPr/>
        </p:nvSpPr>
        <p:spPr>
          <a:xfrm>
            <a:off x="1828800" y="7896880"/>
            <a:ext cx="1463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외생변수의 시점을 </a:t>
            </a:r>
            <a:r>
              <a:rPr lang="en-US" altLang="ko-KR" sz="28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0 ~ T-1 </a:t>
            </a:r>
            <a:r>
              <a:rPr lang="ko-KR" altLang="en-US" sz="28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까지만 </a:t>
            </a:r>
            <a:r>
              <a:rPr lang="ko-KR" altLang="en-US" sz="28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사용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하여 현실적이고 의미 있는 시계열 예측을 진행</a:t>
            </a:r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11CFD8-97A0-4100-B74D-E76A2031B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1" t="35413" r="25926" b="31255"/>
          <a:stretch/>
        </p:blipFill>
        <p:spPr>
          <a:xfrm>
            <a:off x="2057400" y="2564064"/>
            <a:ext cx="14173200" cy="4114800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4F1D8ABF-6627-47E2-8BF9-B30BC44BBB91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수치 모델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29215F-2AE1-4A91-9A77-B58DDAB32DB9}"/>
              </a:ext>
            </a:extLst>
          </p:cNvPr>
          <p:cNvSpPr/>
          <p:nvPr/>
        </p:nvSpPr>
        <p:spPr>
          <a:xfrm>
            <a:off x="2086991" y="2659380"/>
            <a:ext cx="1508760" cy="3810000"/>
          </a:xfrm>
          <a:prstGeom prst="rect">
            <a:avLst/>
          </a:prstGeom>
          <a:noFill/>
          <a:ln w="76200">
            <a:solidFill>
              <a:srgbClr val="D13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F22BCE-F721-4ABD-8D32-C80B1DB91556}"/>
              </a:ext>
            </a:extLst>
          </p:cNvPr>
          <p:cNvSpPr/>
          <p:nvPr/>
        </p:nvSpPr>
        <p:spPr>
          <a:xfrm>
            <a:off x="14371320" y="5600700"/>
            <a:ext cx="1066800" cy="685800"/>
          </a:xfrm>
          <a:prstGeom prst="rect">
            <a:avLst/>
          </a:prstGeom>
          <a:noFill/>
          <a:ln w="76200">
            <a:solidFill>
              <a:srgbClr val="D13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79C8A3-04EE-4981-B59D-76285A4682FB}"/>
              </a:ext>
            </a:extLst>
          </p:cNvPr>
          <p:cNvSpPr txBox="1"/>
          <p:nvPr/>
        </p:nvSpPr>
        <p:spPr>
          <a:xfrm>
            <a:off x="1981200" y="6531884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rgbClr val="D1310A"/>
                    </a:gs>
                    <a:gs pos="100000">
                      <a:srgbClr val="D1310A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T-1</a:t>
            </a:r>
            <a:r>
              <a:rPr lang="ko-KR" altLang="en-US" sz="2800" dirty="0">
                <a:gradFill>
                  <a:gsLst>
                    <a:gs pos="0">
                      <a:srgbClr val="D1310A"/>
                    </a:gs>
                    <a:gs pos="100000">
                      <a:srgbClr val="D1310A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416111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6B97C04-5FD1-42B9-9928-B1051C75C01E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FB835E4-BBE9-4FC0-8336-5EED803C4C90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1C5528-EF62-4C3A-9F13-1DB965C3AF3B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AFD0B6-15D5-40E1-AE1E-E14C3DEF8E39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F1D8ABF-6627-47E2-8BF9-B30BC44BBB91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텍스트 모델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F1A04-FA12-4BED-AD9D-E912B51CB7E4}"/>
              </a:ext>
            </a:extLst>
          </p:cNvPr>
          <p:cNvSpPr txBox="1"/>
          <p:nvPr/>
        </p:nvSpPr>
        <p:spPr>
          <a:xfrm>
            <a:off x="6819900" y="4571759"/>
            <a:ext cx="8724900" cy="182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기존 문서 분류 모델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(Deep Pyramid CNN)</a:t>
            </a:r>
            <a:r>
              <a: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의 경우</a:t>
            </a:r>
            <a:endParaRPr lang="en-US" altLang="ko-KR" sz="3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문서의 구조적인 성질을 반영하지 못함</a:t>
            </a:r>
            <a:endParaRPr lang="en-US" altLang="ko-KR" sz="3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모든 단어가 문맥과 상관없이 동일한 영향력을 가짐</a:t>
            </a:r>
            <a:endParaRPr lang="ko-KR" altLang="en-US" sz="3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7FD25D-FC99-43C1-BEF6-087EC010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4381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4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19252" y="-160269"/>
            <a:ext cx="9255394" cy="4100149"/>
            <a:chOff x="6944243" y="-160269"/>
            <a:chExt cx="11730403" cy="5196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4243" y="-160269"/>
              <a:ext cx="11730403" cy="51965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501" y="4772626"/>
            <a:ext cx="18358834" cy="5569967"/>
            <a:chOff x="-25501" y="6920999"/>
            <a:chExt cx="18358834" cy="3421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5501" y="6920999"/>
              <a:ext cx="18358834" cy="34215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200" y="983680"/>
            <a:ext cx="5888070" cy="3996527"/>
            <a:chOff x="9169656" y="983680"/>
            <a:chExt cx="7462614" cy="50652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9656" y="983680"/>
              <a:ext cx="7462614" cy="5065249"/>
            </a:xfrm>
            <a:prstGeom prst="rect">
              <a:avLst/>
            </a:prstGeom>
          </p:spPr>
        </p:pic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54ED76AB-3CCD-4580-9897-12DE53637B79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구성원 및 역할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429628-08F3-42C1-B2E2-CF91A1CFD35D}"/>
              </a:ext>
            </a:extLst>
          </p:cNvPr>
          <p:cNvGrpSpPr/>
          <p:nvPr/>
        </p:nvGrpSpPr>
        <p:grpSpPr>
          <a:xfrm>
            <a:off x="1807850" y="5219700"/>
            <a:ext cx="14692132" cy="4571746"/>
            <a:chOff x="1797934" y="5219700"/>
            <a:chExt cx="14692132" cy="457174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1044BD4-BBD3-4793-95AA-F7BBEF69C06F}"/>
                </a:ext>
              </a:extLst>
            </p:cNvPr>
            <p:cNvGrpSpPr/>
            <p:nvPr/>
          </p:nvGrpSpPr>
          <p:grpSpPr>
            <a:xfrm>
              <a:off x="1797934" y="7685098"/>
              <a:ext cx="6584066" cy="2088604"/>
              <a:chOff x="2286000" y="5143500"/>
              <a:chExt cx="6584066" cy="2088604"/>
            </a:xfrm>
          </p:grpSpPr>
          <p:grpSp>
            <p:nvGrpSpPr>
              <p:cNvPr id="42" name="그룹 1005">
                <a:extLst>
                  <a:ext uri="{FF2B5EF4-FFF2-40B4-BE49-F238E27FC236}">
                    <a16:creationId xmlns:a16="http://schemas.microsoft.com/office/drawing/2014/main" id="{7169EC5B-C89D-4956-B7D7-60B20B368951}"/>
                  </a:ext>
                </a:extLst>
              </p:cNvPr>
              <p:cNvGrpSpPr/>
              <p:nvPr/>
            </p:nvGrpSpPr>
            <p:grpSpPr>
              <a:xfrm>
                <a:off x="2286000" y="5143500"/>
                <a:ext cx="2088604" cy="2088604"/>
                <a:chOff x="12166978" y="7572456"/>
                <a:chExt cx="2088604" cy="2088604"/>
              </a:xfrm>
            </p:grpSpPr>
            <p:pic>
              <p:nvPicPr>
                <p:cNvPr id="44" name="Object 15">
                  <a:extLst>
                    <a:ext uri="{FF2B5EF4-FFF2-40B4-BE49-F238E27FC236}">
                      <a16:creationId xmlns:a16="http://schemas.microsoft.com/office/drawing/2014/main" id="{1856EE96-0D9E-4E21-A2E7-5AF22182C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166978" y="7572456"/>
                  <a:ext cx="2088604" cy="2088604"/>
                </a:xfrm>
                <a:prstGeom prst="rect">
                  <a:avLst/>
                </a:prstGeom>
              </p:spPr>
            </p:pic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D98848-ED2E-4E55-AF8B-9EA21352E27A}"/>
                  </a:ext>
                </a:extLst>
              </p:cNvPr>
              <p:cNvSpPr txBox="1"/>
              <p:nvPr/>
            </p:nvSpPr>
            <p:spPr>
              <a:xfrm>
                <a:off x="4800599" y="5239069"/>
                <a:ext cx="4069467" cy="1985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32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  <a:cs typeface="KoPubWorld돋움체_Pro Medium" panose="00000600000000000000" pitchFamily="50" charset="-127"/>
                  </a:rPr>
                  <a:t>팀원 </a:t>
                </a:r>
                <a:r>
                  <a:rPr lang="ko-KR" altLang="en-US" sz="3200" kern="0" dirty="0" err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  <a:cs typeface="KoPubWorld돋움체_Pro Medium" panose="00000600000000000000" pitchFamily="50" charset="-127"/>
                  </a:rPr>
                  <a:t>임예빈</a:t>
                </a:r>
                <a:endParaRPr lang="en-US" altLang="ko-KR" sz="32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텍스트 데이터 </a:t>
                </a:r>
                <a:r>
                  <a:rPr lang="ko-KR" altLang="en-US" sz="2400" kern="0" dirty="0" err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크롤링</a:t>
                </a:r>
                <a:endParaRPr lang="ko-KR" altLang="en-US" sz="2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수치 모델 구현</a:t>
                </a:r>
                <a:r>
                  <a:rPr lang="en-US" altLang="ko-KR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(DA-RNN)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서비스 모듈 개발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37584CB-BA51-43A2-9D33-BBCD1159F6D2}"/>
                </a:ext>
              </a:extLst>
            </p:cNvPr>
            <p:cNvGrpSpPr/>
            <p:nvPr/>
          </p:nvGrpSpPr>
          <p:grpSpPr>
            <a:xfrm>
              <a:off x="1797934" y="5219700"/>
              <a:ext cx="6584066" cy="2088604"/>
              <a:chOff x="2286000" y="5143500"/>
              <a:chExt cx="6584066" cy="2088604"/>
            </a:xfrm>
          </p:grpSpPr>
          <p:grpSp>
            <p:nvGrpSpPr>
              <p:cNvPr id="54" name="그룹 1005">
                <a:extLst>
                  <a:ext uri="{FF2B5EF4-FFF2-40B4-BE49-F238E27FC236}">
                    <a16:creationId xmlns:a16="http://schemas.microsoft.com/office/drawing/2014/main" id="{8E7B0201-35E4-411E-AC9F-CF101F1E1D22}"/>
                  </a:ext>
                </a:extLst>
              </p:cNvPr>
              <p:cNvGrpSpPr/>
              <p:nvPr/>
            </p:nvGrpSpPr>
            <p:grpSpPr>
              <a:xfrm>
                <a:off x="2286000" y="5143500"/>
                <a:ext cx="2088604" cy="2088604"/>
                <a:chOff x="12166978" y="7572456"/>
                <a:chExt cx="2088604" cy="2088604"/>
              </a:xfrm>
            </p:grpSpPr>
            <p:pic>
              <p:nvPicPr>
                <p:cNvPr id="56" name="Object 15">
                  <a:extLst>
                    <a:ext uri="{FF2B5EF4-FFF2-40B4-BE49-F238E27FC236}">
                      <a16:creationId xmlns:a16="http://schemas.microsoft.com/office/drawing/2014/main" id="{957C6933-603B-4F1E-8B01-196052440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166978" y="7572456"/>
                  <a:ext cx="2088604" cy="2088604"/>
                </a:xfrm>
                <a:prstGeom prst="rect">
                  <a:avLst/>
                </a:prstGeom>
              </p:spPr>
            </p:pic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499DA53-E9DC-4B4F-B955-3B7B51C435A3}"/>
                  </a:ext>
                </a:extLst>
              </p:cNvPr>
              <p:cNvSpPr txBox="1"/>
              <p:nvPr/>
            </p:nvSpPr>
            <p:spPr>
              <a:xfrm>
                <a:off x="4800599" y="5239069"/>
                <a:ext cx="4069467" cy="1985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32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  <a:cs typeface="KoPubWorld돋움체_Pro Medium" panose="00000600000000000000" pitchFamily="50" charset="-127"/>
                  </a:rPr>
                  <a:t>팀장 장연미</a:t>
                </a:r>
                <a:endParaRPr lang="en-US" altLang="ko-KR" sz="32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프로젝트 관리</a:t>
                </a:r>
                <a:endParaRPr lang="en-US" altLang="ko-KR" sz="2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논문분석</a:t>
                </a:r>
                <a:endParaRPr lang="en-US" altLang="ko-KR" sz="2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수치 모델 구현</a:t>
                </a:r>
                <a:r>
                  <a:rPr lang="en-US" altLang="ko-KR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(GRU)</a:t>
                </a:r>
                <a:endParaRPr lang="ko-KR" altLang="en-US" sz="2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3CD06E5-18BD-423B-94B5-13801285122F}"/>
                </a:ext>
              </a:extLst>
            </p:cNvPr>
            <p:cNvGrpSpPr/>
            <p:nvPr/>
          </p:nvGrpSpPr>
          <p:grpSpPr>
            <a:xfrm>
              <a:off x="9906000" y="7702842"/>
              <a:ext cx="6584066" cy="2088604"/>
              <a:chOff x="2286000" y="5143500"/>
              <a:chExt cx="6584066" cy="2088604"/>
            </a:xfrm>
          </p:grpSpPr>
          <p:grpSp>
            <p:nvGrpSpPr>
              <p:cNvPr id="58" name="그룹 1005">
                <a:extLst>
                  <a:ext uri="{FF2B5EF4-FFF2-40B4-BE49-F238E27FC236}">
                    <a16:creationId xmlns:a16="http://schemas.microsoft.com/office/drawing/2014/main" id="{9AF92636-EB42-498A-9798-FA818BCD4AC4}"/>
                  </a:ext>
                </a:extLst>
              </p:cNvPr>
              <p:cNvGrpSpPr/>
              <p:nvPr/>
            </p:nvGrpSpPr>
            <p:grpSpPr>
              <a:xfrm>
                <a:off x="2286000" y="5143500"/>
                <a:ext cx="2088604" cy="2088604"/>
                <a:chOff x="12166978" y="7572456"/>
                <a:chExt cx="2088604" cy="2088604"/>
              </a:xfrm>
            </p:grpSpPr>
            <p:pic>
              <p:nvPicPr>
                <p:cNvPr id="60" name="Object 15">
                  <a:extLst>
                    <a:ext uri="{FF2B5EF4-FFF2-40B4-BE49-F238E27FC236}">
                      <a16:creationId xmlns:a16="http://schemas.microsoft.com/office/drawing/2014/main" id="{03800EC0-82EE-46D9-9CB2-3724BE06D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166978" y="7572456"/>
                  <a:ext cx="2088604" cy="2088604"/>
                </a:xfrm>
                <a:prstGeom prst="rect">
                  <a:avLst/>
                </a:prstGeom>
              </p:spPr>
            </p:pic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AB5E9B9-062A-4538-9513-60A425AF2CF0}"/>
                  </a:ext>
                </a:extLst>
              </p:cNvPr>
              <p:cNvSpPr txBox="1"/>
              <p:nvPr/>
            </p:nvSpPr>
            <p:spPr>
              <a:xfrm>
                <a:off x="4800599" y="5239069"/>
                <a:ext cx="4069467" cy="1542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32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  <a:cs typeface="KoPubWorld돋움체_Pro Medium" panose="00000600000000000000" pitchFamily="50" charset="-127"/>
                  </a:rPr>
                  <a:t>팀원 </a:t>
                </a:r>
                <a:r>
                  <a:rPr lang="ko-KR" altLang="en-US" sz="3200" kern="0" dirty="0" err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  <a:cs typeface="KoPubWorld돋움체_Pro Medium" panose="00000600000000000000" pitchFamily="50" charset="-127"/>
                  </a:rPr>
                  <a:t>한권수</a:t>
                </a:r>
                <a:endParaRPr lang="en-US" altLang="ko-KR" sz="32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수치 데이터 </a:t>
                </a:r>
                <a:r>
                  <a:rPr lang="ko-KR" altLang="en-US" sz="2400" kern="0" dirty="0" err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크롤링</a:t>
                </a:r>
                <a:endParaRPr lang="ko-KR" altLang="en-US" sz="2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메인 모델 구현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E64FBC7-ECEC-4137-B7F2-A0E38F107A66}"/>
                </a:ext>
              </a:extLst>
            </p:cNvPr>
            <p:cNvGrpSpPr/>
            <p:nvPr/>
          </p:nvGrpSpPr>
          <p:grpSpPr>
            <a:xfrm>
              <a:off x="9906000" y="5237444"/>
              <a:ext cx="6584066" cy="2088604"/>
              <a:chOff x="2286000" y="5143500"/>
              <a:chExt cx="6584066" cy="2088604"/>
            </a:xfrm>
          </p:grpSpPr>
          <p:grpSp>
            <p:nvGrpSpPr>
              <p:cNvPr id="62" name="그룹 1005">
                <a:extLst>
                  <a:ext uri="{FF2B5EF4-FFF2-40B4-BE49-F238E27FC236}">
                    <a16:creationId xmlns:a16="http://schemas.microsoft.com/office/drawing/2014/main" id="{EAB05F47-A0EC-4478-852E-A7DF4135D624}"/>
                  </a:ext>
                </a:extLst>
              </p:cNvPr>
              <p:cNvGrpSpPr/>
              <p:nvPr/>
            </p:nvGrpSpPr>
            <p:grpSpPr>
              <a:xfrm>
                <a:off x="2286000" y="5143500"/>
                <a:ext cx="2088604" cy="2088604"/>
                <a:chOff x="12166978" y="7572456"/>
                <a:chExt cx="2088604" cy="2088604"/>
              </a:xfrm>
            </p:grpSpPr>
            <p:pic>
              <p:nvPicPr>
                <p:cNvPr id="64" name="Object 15">
                  <a:extLst>
                    <a:ext uri="{FF2B5EF4-FFF2-40B4-BE49-F238E27FC236}">
                      <a16:creationId xmlns:a16="http://schemas.microsoft.com/office/drawing/2014/main" id="{F73FE1DE-20D0-498F-B119-5E99D61C5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166978" y="7572456"/>
                  <a:ext cx="2088604" cy="2088604"/>
                </a:xfrm>
                <a:prstGeom prst="rect">
                  <a:avLst/>
                </a:prstGeom>
              </p:spPr>
            </p:pic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37958B-9EE2-4443-BD4D-65A17B47F1E0}"/>
                  </a:ext>
                </a:extLst>
              </p:cNvPr>
              <p:cNvSpPr txBox="1"/>
              <p:nvPr/>
            </p:nvSpPr>
            <p:spPr>
              <a:xfrm>
                <a:off x="4800599" y="5239069"/>
                <a:ext cx="4069467" cy="1985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32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  <a:cs typeface="KoPubWorld돋움체_Pro Medium" panose="00000600000000000000" pitchFamily="50" charset="-127"/>
                  </a:rPr>
                  <a:t>팀원 이정민</a:t>
                </a:r>
                <a:endParaRPr lang="en-US" altLang="ko-KR" sz="32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텍스트 데이터 </a:t>
                </a:r>
                <a:r>
                  <a:rPr lang="ko-KR" altLang="en-US" sz="2400" kern="0" dirty="0" err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크롤링</a:t>
                </a:r>
                <a:endParaRPr lang="ko-KR" altLang="en-US" sz="2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텍스트 모델 구현</a:t>
                </a:r>
                <a:r>
                  <a:rPr lang="en-US" altLang="ko-KR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(HAN)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2400" kern="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HG꼬딕씨 40g" panose="02020603020101020101" pitchFamily="18" charset="-127"/>
                    <a:ea typeface="HG꼬딕씨 40g" panose="02020603020101020101" pitchFamily="18" charset="-127"/>
                  </a:rPr>
                  <a:t>메인 모델 구현</a:t>
                </a: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6B97C04-5FD1-42B9-9928-B1051C75C01E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FB835E4-BBE9-4FC0-8336-5EED803C4C90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1C5528-EF62-4C3A-9F13-1DB965C3AF3B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AFD0B6-15D5-40E1-AE1E-E14C3DEF8E39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4982F-641E-4475-92B2-998C1A4E23B2}"/>
              </a:ext>
            </a:extLst>
          </p:cNvPr>
          <p:cNvSpPr txBox="1"/>
          <p:nvPr/>
        </p:nvSpPr>
        <p:spPr>
          <a:xfrm>
            <a:off x="1698796" y="4610100"/>
            <a:ext cx="7955569" cy="2133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Hierarchical Attention Network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① </a:t>
            </a:r>
            <a:r>
              <a:rPr lang="ko-KR" altLang="en-US" sz="24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</a:rPr>
              <a:t>문서의 계층적 구조를 반영</a:t>
            </a:r>
          </a:p>
          <a:p>
            <a:pPr>
              <a:lnSpc>
                <a:spcPct val="120000"/>
              </a:lnSpc>
            </a:pP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② </a:t>
            </a:r>
            <a:r>
              <a:rPr lang="ko-KR" altLang="en-US" sz="2400" kern="0" dirty="0" err="1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어텐션</a:t>
            </a:r>
            <a:r>
              <a:rPr lang="ko-KR" altLang="en-US" sz="24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 메커니즘을 통한 문서 내 중요한 문장과 단어를 고려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B6EFCF8-E155-4571-988C-095B280DD17C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텍스트 모델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714C01-DE79-413F-9434-44DB4E927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012567"/>
            <a:ext cx="6781800" cy="84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77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525CCAEE-0E76-4034-B3F7-690BE43F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012567"/>
            <a:ext cx="6781800" cy="84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6B97C04-5FD1-42B9-9928-B1051C75C01E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FB835E4-BBE9-4FC0-8336-5EED803C4C90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1C5528-EF62-4C3A-9F13-1DB965C3AF3B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AFD0B6-15D5-40E1-AE1E-E14C3DEF8E39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B6EFCF8-E155-4571-988C-095B280DD17C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텍스트 모델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6B4182F-EB1A-441E-9E18-6FF101F78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86422"/>
              </p:ext>
            </p:extLst>
          </p:nvPr>
        </p:nvGraphicFramePr>
        <p:xfrm>
          <a:off x="990600" y="6328390"/>
          <a:ext cx="9319968" cy="2548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361">
                  <a:extLst>
                    <a:ext uri="{9D8B030D-6E8A-4147-A177-3AD203B41FA5}">
                      <a16:colId xmlns:a16="http://schemas.microsoft.com/office/drawing/2014/main" val="444483753"/>
                    </a:ext>
                  </a:extLst>
                </a:gridCol>
                <a:gridCol w="8389607">
                  <a:extLst>
                    <a:ext uri="{9D8B030D-6E8A-4147-A177-3AD203B41FA5}">
                      <a16:colId xmlns:a16="http://schemas.microsoft.com/office/drawing/2014/main" val="587365654"/>
                    </a:ext>
                  </a:extLst>
                </a:gridCol>
              </a:tblGrid>
              <a:tr h="50978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날짜</a:t>
                      </a:r>
                    </a:p>
                  </a:txBody>
                  <a:tcPr marL="107904" marR="107904" marT="53952" marB="5395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뉴스 제목</a:t>
                      </a:r>
                    </a:p>
                  </a:txBody>
                  <a:tcPr marL="107904" marR="107904" marT="53952" marB="53952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35174"/>
                  </a:ext>
                </a:extLst>
              </a:tr>
              <a:tr h="509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marL="107904" marR="107904" marT="53952" marB="539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marL="107904" marR="107904" marT="53952" marB="53952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995102"/>
                  </a:ext>
                </a:extLst>
              </a:tr>
              <a:tr h="509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marL="107904" marR="107904" marT="53952" marB="539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[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무디스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국가신용등급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전망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안정적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부정적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하향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], [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달러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예금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가입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실익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], …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marL="107904" marR="107904" marT="53952" marB="53952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406085"/>
                  </a:ext>
                </a:extLst>
              </a:tr>
              <a:tr h="509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marL="107904" marR="107904" marT="53952" marB="539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marL="107904" marR="107904" marT="53952" marB="53952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39206"/>
                  </a:ext>
                </a:extLst>
              </a:tr>
              <a:tr h="50978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marL="107904" marR="107904" marT="53952" marB="539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0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marL="107904" marR="107904" marT="53952" marB="53952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7230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526C9E7-E03D-4B90-B6E1-671E97E86218}"/>
              </a:ext>
            </a:extLst>
          </p:cNvPr>
          <p:cNvSpPr txBox="1"/>
          <p:nvPr/>
        </p:nvSpPr>
        <p:spPr>
          <a:xfrm>
            <a:off x="11811000" y="8526780"/>
            <a:ext cx="3855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rgbClr val="D1310A"/>
                    </a:gs>
                    <a:gs pos="100000">
                      <a:srgbClr val="D1310A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달러      예금                     실익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0934B9-27F1-4A6D-87A3-2784ED49C83D}"/>
              </a:ext>
            </a:extLst>
          </p:cNvPr>
          <p:cNvSpPr/>
          <p:nvPr/>
        </p:nvSpPr>
        <p:spPr>
          <a:xfrm>
            <a:off x="2175165" y="7405882"/>
            <a:ext cx="5105400" cy="381000"/>
          </a:xfrm>
          <a:prstGeom prst="rect">
            <a:avLst/>
          </a:prstGeom>
          <a:noFill/>
          <a:ln w="57150">
            <a:solidFill>
              <a:srgbClr val="3A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B33C4-E7BC-45CD-B21F-168780E3453B}"/>
              </a:ext>
            </a:extLst>
          </p:cNvPr>
          <p:cNvSpPr txBox="1"/>
          <p:nvPr/>
        </p:nvSpPr>
        <p:spPr>
          <a:xfrm>
            <a:off x="2112429" y="6687832"/>
            <a:ext cx="828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s</a:t>
            </a:r>
            <a:r>
              <a:rPr lang="en-US" altLang="ko-KR" sz="280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99g" panose="02020603020101020101" pitchFamily="18" charset="-127"/>
                <a:ea typeface="HG꼬딕씨 99g" panose="02020603020101020101" pitchFamily="18" charset="-127"/>
              </a:rPr>
              <a:t>1</a:t>
            </a:r>
            <a:endParaRPr lang="ko-KR" altLang="en-US" sz="4800" baseline="-25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C7E54B-68D2-4998-8836-E280C634A2FA}"/>
              </a:ext>
            </a:extLst>
          </p:cNvPr>
          <p:cNvSpPr/>
          <p:nvPr/>
        </p:nvSpPr>
        <p:spPr>
          <a:xfrm>
            <a:off x="7381523" y="7405882"/>
            <a:ext cx="2295877" cy="381000"/>
          </a:xfrm>
          <a:prstGeom prst="rect">
            <a:avLst/>
          </a:prstGeom>
          <a:noFill/>
          <a:ln w="57150">
            <a:solidFill>
              <a:srgbClr val="D13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7A2495-D218-4B5D-BCAF-4128676FB4D9}"/>
              </a:ext>
            </a:extLst>
          </p:cNvPr>
          <p:cNvSpPr txBox="1"/>
          <p:nvPr/>
        </p:nvSpPr>
        <p:spPr>
          <a:xfrm>
            <a:off x="7330440" y="6687832"/>
            <a:ext cx="828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gradFill>
                  <a:gsLst>
                    <a:gs pos="0">
                      <a:srgbClr val="D1310A"/>
                    </a:gs>
                    <a:gs pos="100000">
                      <a:srgbClr val="D1310A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s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1310A"/>
                    </a:gs>
                    <a:gs pos="100000">
                      <a:srgbClr val="D1310A"/>
                    </a:gs>
                  </a:gsLst>
                  <a:lin ang="5400000" scaled="1"/>
                </a:gra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2</a:t>
            </a:r>
            <a:endParaRPr lang="en-US" altLang="ko-KR" sz="4800" dirty="0">
              <a:gradFill>
                <a:gsLst>
                  <a:gs pos="0">
                    <a:srgbClr val="D1310A"/>
                  </a:gs>
                  <a:gs pos="100000">
                    <a:srgbClr val="D1310A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7581F3-B7F5-4D9E-9B3A-95D85B84806A}"/>
              </a:ext>
            </a:extLst>
          </p:cNvPr>
          <p:cNvSpPr txBox="1"/>
          <p:nvPr/>
        </p:nvSpPr>
        <p:spPr>
          <a:xfrm>
            <a:off x="1698796" y="3086100"/>
            <a:ext cx="7955569" cy="2514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Hierarchical Attention Network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①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문서의 계층적 구조를 반영</a:t>
            </a:r>
          </a:p>
          <a:p>
            <a:pPr>
              <a:lnSpc>
                <a:spcPct val="120000"/>
              </a:lnSpc>
            </a:pP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② </a:t>
            </a:r>
            <a:r>
              <a:rPr lang="ko-KR" altLang="en-US" sz="2400" kern="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어텐션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 메커니즘을 통한 문서 내 중요한 문장과 단어를 고려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49F92B-0520-417F-9E24-593D1BAE3811}"/>
              </a:ext>
            </a:extLst>
          </p:cNvPr>
          <p:cNvSpPr/>
          <p:nvPr/>
        </p:nvSpPr>
        <p:spPr>
          <a:xfrm>
            <a:off x="12954000" y="5067300"/>
            <a:ext cx="45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8" name="직사각형 2047">
            <a:extLst>
              <a:ext uri="{FF2B5EF4-FFF2-40B4-BE49-F238E27FC236}">
                <a16:creationId xmlns:a16="http://schemas.microsoft.com/office/drawing/2014/main" id="{C5B71F87-96D0-48ED-B2F3-07CF6E32BAC3}"/>
              </a:ext>
            </a:extLst>
          </p:cNvPr>
          <p:cNvSpPr/>
          <p:nvPr/>
        </p:nvSpPr>
        <p:spPr>
          <a:xfrm>
            <a:off x="11963400" y="5067300"/>
            <a:ext cx="457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756EC7-E04A-4E00-AA5A-A50B7F66073E}"/>
              </a:ext>
            </a:extLst>
          </p:cNvPr>
          <p:cNvSpPr txBox="1"/>
          <p:nvPr/>
        </p:nvSpPr>
        <p:spPr>
          <a:xfrm>
            <a:off x="12824460" y="4709160"/>
            <a:ext cx="828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gradFill>
                  <a:gsLst>
                    <a:gs pos="0">
                      <a:srgbClr val="D1310A"/>
                    </a:gs>
                    <a:gs pos="100000">
                      <a:srgbClr val="D1310A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s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D1310A"/>
                    </a:gs>
                    <a:gs pos="100000">
                      <a:srgbClr val="D1310A"/>
                    </a:gs>
                  </a:gsLst>
                  <a:lin ang="5400000" scaled="1"/>
                </a:gradFill>
                <a:effectLst/>
                <a:uLnTx/>
                <a:uFillTx/>
                <a:latin typeface="HG꼬딕씨 99g" panose="02020603020101020101" pitchFamily="18" charset="-127"/>
                <a:ea typeface="HG꼬딕씨 99g" panose="02020603020101020101" pitchFamily="18" charset="-127"/>
                <a:cs typeface="+mn-cs"/>
              </a:rPr>
              <a:t>2</a:t>
            </a:r>
            <a:endParaRPr lang="en-US" altLang="ko-KR" sz="4800" dirty="0">
              <a:gradFill>
                <a:gsLst>
                  <a:gs pos="0">
                    <a:srgbClr val="D1310A"/>
                  </a:gs>
                  <a:gs pos="100000">
                    <a:srgbClr val="D1310A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F6313819-7578-4388-BD8C-1C6030AD20C2}"/>
              </a:ext>
            </a:extLst>
          </p:cNvPr>
          <p:cNvSpPr txBox="1"/>
          <p:nvPr/>
        </p:nvSpPr>
        <p:spPr>
          <a:xfrm>
            <a:off x="11893053" y="4709160"/>
            <a:ext cx="828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s</a:t>
            </a:r>
            <a:r>
              <a:rPr lang="en-US" altLang="ko-KR" sz="280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99g" panose="02020603020101020101" pitchFamily="18" charset="-127"/>
                <a:ea typeface="HG꼬딕씨 99g" panose="02020603020101020101" pitchFamily="18" charset="-127"/>
              </a:rPr>
              <a:t>1</a:t>
            </a:r>
            <a:endParaRPr lang="ko-KR" altLang="en-US" sz="4800" baseline="-25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450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6B97C04-5FD1-42B9-9928-B1051C75C01E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FB835E4-BBE9-4FC0-8336-5EED803C4C90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1C5528-EF62-4C3A-9F13-1DB965C3AF3B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AFD0B6-15D5-40E1-AE1E-E14C3DEF8E39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B6EFCF8-E155-4571-988C-095B280DD17C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텍스트 모델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C50688-ABF0-4F69-AA4E-1EA12535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4" b="-633"/>
          <a:stretch>
            <a:fillRect/>
          </a:stretch>
        </p:blipFill>
        <p:spPr bwMode="auto">
          <a:xfrm>
            <a:off x="2220689" y="2791579"/>
            <a:ext cx="6161311" cy="371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그림 1">
            <a:extLst>
              <a:ext uri="{FF2B5EF4-FFF2-40B4-BE49-F238E27FC236}">
                <a16:creationId xmlns:a16="http://schemas.microsoft.com/office/drawing/2014/main" id="{1B879ABD-4CF8-4FAA-B87F-4B3D64671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021" b="77069"/>
          <a:stretch>
            <a:fillRect/>
          </a:stretch>
        </p:blipFill>
        <p:spPr bwMode="auto">
          <a:xfrm>
            <a:off x="9906000" y="2476500"/>
            <a:ext cx="6161310" cy="434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95B66B2-8030-49FA-805B-6695CF1FF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0" y="2811780"/>
            <a:ext cx="846360" cy="15861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2B8016C-E02D-4CF6-8489-B8C45E082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5024" y="4869180"/>
            <a:ext cx="846360" cy="15861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6CD62-A09C-4A4A-8763-29FFDC3CBB68}"/>
              </a:ext>
            </a:extLst>
          </p:cNvPr>
          <p:cNvSpPr txBox="1"/>
          <p:nvPr/>
        </p:nvSpPr>
        <p:spPr>
          <a:xfrm>
            <a:off x="3284767" y="7156256"/>
            <a:ext cx="4033156" cy="57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뉴스 제목 </a:t>
            </a: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Attention 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결과</a:t>
            </a:r>
            <a:endParaRPr lang="en-US" altLang="ko-KR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40DC6-9657-4D6B-A549-255634B709F1}"/>
              </a:ext>
            </a:extLst>
          </p:cNvPr>
          <p:cNvSpPr txBox="1"/>
          <p:nvPr/>
        </p:nvSpPr>
        <p:spPr>
          <a:xfrm>
            <a:off x="10970077" y="7156256"/>
            <a:ext cx="4033156" cy="57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동의어 </a:t>
            </a: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Attention 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결과</a:t>
            </a:r>
            <a:endParaRPr lang="en-US" altLang="ko-KR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2EACA1AD-96AC-4798-A148-3040BE86B228}"/>
              </a:ext>
            </a:extLst>
          </p:cNvPr>
          <p:cNvSpPr txBox="1"/>
          <p:nvPr/>
        </p:nvSpPr>
        <p:spPr>
          <a:xfrm>
            <a:off x="2746711" y="8043070"/>
            <a:ext cx="5103822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실제 뉴스 제목의 </a:t>
            </a:r>
            <a:r>
              <a:rPr lang="en-US" altLang="ko-KR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test set</a:t>
            </a:r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을 가지고 </a:t>
            </a:r>
            <a:r>
              <a:rPr lang="ko-KR" altLang="en-US" sz="2400" kern="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문장별</a:t>
            </a:r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 </a:t>
            </a:r>
            <a:r>
              <a:rPr lang="en-US" altLang="ko-KR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Attention</a:t>
            </a:r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을 구한 결과</a:t>
            </a:r>
            <a:endParaRPr lang="en-US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E0C7FC6-F578-4B6C-8F09-B45E0EB91D5C}"/>
              </a:ext>
            </a:extLst>
          </p:cNvPr>
          <p:cNvSpPr txBox="1"/>
          <p:nvPr/>
        </p:nvSpPr>
        <p:spPr>
          <a:xfrm>
            <a:off x="8991599" y="8043069"/>
            <a:ext cx="8200001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같은 단어가 서로 다른 문맥에 사용되었을 때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en-US" altLang="ko-KR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Attention score</a:t>
            </a:r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가 다르게 출력됨을 보여주는 예시 문장</a:t>
            </a:r>
            <a:endParaRPr lang="en-US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263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635060FC-4EAF-4E7C-80A2-D8F9C0021C35}"/>
              </a:ext>
            </a:extLst>
          </p:cNvPr>
          <p:cNvSpPr/>
          <p:nvPr/>
        </p:nvSpPr>
        <p:spPr>
          <a:xfrm>
            <a:off x="13152120" y="3649980"/>
            <a:ext cx="576000" cy="576000"/>
          </a:xfrm>
          <a:prstGeom prst="ellipse">
            <a:avLst/>
          </a:prstGeom>
          <a:solidFill>
            <a:srgbClr val="FFD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C7D6AB49-8744-45ED-9835-30EA27DE2474}"/>
              </a:ext>
            </a:extLst>
          </p:cNvPr>
          <p:cNvSpPr/>
          <p:nvPr/>
        </p:nvSpPr>
        <p:spPr>
          <a:xfrm>
            <a:off x="13007340" y="7129427"/>
            <a:ext cx="558000" cy="180000"/>
          </a:xfrm>
          <a:prstGeom prst="flowChartTerminator">
            <a:avLst/>
          </a:prstGeom>
          <a:solidFill>
            <a:srgbClr val="FFD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6B97C04-5FD1-42B9-9928-B1051C75C01E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FB835E4-BBE9-4FC0-8336-5EED803C4C90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1C5528-EF62-4C3A-9F13-1DB965C3AF3B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AFD0B6-15D5-40E1-AE1E-E14C3DEF8E39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B6EFCF8-E155-4571-988C-095B280DD17C}"/>
              </a:ext>
            </a:extLst>
          </p:cNvPr>
          <p:cNvSpPr txBox="1"/>
          <p:nvPr/>
        </p:nvSpPr>
        <p:spPr>
          <a:xfrm>
            <a:off x="1951701" y="8599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최종 모델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C79A16A-1FB9-49EF-BBAD-1CD04E81DC0B}"/>
              </a:ext>
            </a:extLst>
          </p:cNvPr>
          <p:cNvGrpSpPr/>
          <p:nvPr/>
        </p:nvGrpSpPr>
        <p:grpSpPr>
          <a:xfrm>
            <a:off x="4128810" y="3350100"/>
            <a:ext cx="10030381" cy="4917600"/>
            <a:chOff x="3333366" y="3350100"/>
            <a:chExt cx="10030381" cy="49176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763D5BE-691A-49BE-B4CF-0A22AD7F5432}"/>
                </a:ext>
              </a:extLst>
            </p:cNvPr>
            <p:cNvGrpSpPr/>
            <p:nvPr/>
          </p:nvGrpSpPr>
          <p:grpSpPr>
            <a:xfrm>
              <a:off x="6142259" y="3515334"/>
              <a:ext cx="4836717" cy="3761766"/>
              <a:chOff x="4301836" y="2215785"/>
              <a:chExt cx="3733800" cy="2903969"/>
            </a:xfrm>
          </p:grpSpPr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D7AD5C93-E872-4AE7-B91C-F314BE697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1836" y="2608042"/>
                <a:ext cx="1697182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0AE3582D-539F-465A-BB89-D37ABF58365B}"/>
                  </a:ext>
                </a:extLst>
              </p:cNvPr>
              <p:cNvCxnSpPr/>
              <p:nvPr/>
            </p:nvCxnSpPr>
            <p:spPr>
              <a:xfrm>
                <a:off x="4315690" y="4619218"/>
                <a:ext cx="1669474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57E80A5-8C86-4818-A8E9-5FFC6B0C2CE9}"/>
                  </a:ext>
                </a:extLst>
              </p:cNvPr>
              <p:cNvSpPr/>
              <p:nvPr/>
            </p:nvSpPr>
            <p:spPr>
              <a:xfrm>
                <a:off x="5352184" y="4167213"/>
                <a:ext cx="1293668" cy="845126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gradFill>
                      <a:gsLst>
                        <a:gs pos="0">
                          <a:srgbClr val="3A7AFF"/>
                        </a:gs>
                        <a:gs pos="100000">
                          <a:srgbClr val="3A7AFF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HAN</a:t>
                </a:r>
              </a:p>
              <a:p>
                <a:pPr algn="ctr"/>
                <a:r>
                  <a:rPr lang="ko-KR" altLang="en-US" sz="2400" dirty="0">
                    <a:gradFill>
                      <a:gsLst>
                        <a:gs pos="0">
                          <a:srgbClr val="3A7AFF"/>
                        </a:gs>
                        <a:gs pos="100000">
                          <a:srgbClr val="3A7AFF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가중치</a:t>
                </a:r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38D36B4A-8A70-4862-A87A-BCB807B01065}"/>
                  </a:ext>
                </a:extLst>
              </p:cNvPr>
              <p:cNvCxnSpPr/>
              <p:nvPr/>
            </p:nvCxnSpPr>
            <p:spPr>
              <a:xfrm>
                <a:off x="4315690" y="5119754"/>
                <a:ext cx="3719946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FE2AD23-B47B-478D-88CC-99A34B969872}"/>
                  </a:ext>
                </a:extLst>
              </p:cNvPr>
              <p:cNvSpPr/>
              <p:nvPr/>
            </p:nvSpPr>
            <p:spPr>
              <a:xfrm>
                <a:off x="5338330" y="2215785"/>
                <a:ext cx="1293668" cy="845126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gradFill>
                      <a:gsLst>
                        <a:gs pos="0">
                          <a:srgbClr val="3A7AFF"/>
                        </a:gs>
                        <a:gs pos="100000">
                          <a:srgbClr val="3A7AFF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예측</a:t>
                </a:r>
                <a:endParaRPr lang="en-US" altLang="ko-KR" sz="2400" dirty="0">
                  <a:gradFill>
                    <a:gsLst>
                      <a:gs pos="0">
                        <a:srgbClr val="3A7AFF"/>
                      </a:gs>
                      <a:gs pos="100000">
                        <a:srgbClr val="3A7AFF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</a:endParaRPr>
              </a:p>
              <a:p>
                <a:pPr algn="ctr"/>
                <a:r>
                  <a:rPr lang="ko-KR" altLang="en-US" sz="2400" dirty="0">
                    <a:gradFill>
                      <a:gsLst>
                        <a:gs pos="0">
                          <a:srgbClr val="3A7AFF"/>
                        </a:gs>
                        <a:gs pos="100000">
                          <a:srgbClr val="3A7AFF"/>
                        </a:gs>
                      </a:gsLst>
                      <a:lin ang="5400000" scaled="1"/>
                    </a:gradFill>
                    <a:latin typeface="HG꼬딕씨 80g" panose="02020603020101020101" pitchFamily="18" charset="-127"/>
                    <a:ea typeface="HG꼬딕씨 80g" panose="02020603020101020101" pitchFamily="18" charset="-127"/>
                  </a:rPr>
                  <a:t>결과</a:t>
                </a:r>
              </a:p>
            </p:txBody>
          </p:sp>
          <p:cxnSp>
            <p:nvCxnSpPr>
              <p:cNvPr id="19" name="꺾인 연결선 35">
                <a:extLst>
                  <a:ext uri="{FF2B5EF4-FFF2-40B4-BE49-F238E27FC236}">
                    <a16:creationId xmlns:a16="http://schemas.microsoft.com/office/drawing/2014/main" id="{94305236-58A6-4491-B759-D00CE656A0AD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 flipV="1">
                <a:off x="6645852" y="2590318"/>
                <a:ext cx="687965" cy="1999458"/>
              </a:xfrm>
              <a:prstGeom prst="bentConnector2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9813AFE9-13E5-4DBE-B07B-B6DF4DEC7985}"/>
                  </a:ext>
                </a:extLst>
              </p:cNvPr>
              <p:cNvCxnSpPr/>
              <p:nvPr/>
            </p:nvCxnSpPr>
            <p:spPr>
              <a:xfrm>
                <a:off x="6631998" y="2591589"/>
                <a:ext cx="1403638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464594A-6376-46DC-A4CF-5F3EF2291F8B}"/>
                </a:ext>
              </a:extLst>
            </p:cNvPr>
            <p:cNvGrpSpPr/>
            <p:nvPr/>
          </p:nvGrpSpPr>
          <p:grpSpPr>
            <a:xfrm>
              <a:off x="3591929" y="3350100"/>
              <a:ext cx="1899559" cy="2108832"/>
              <a:chOff x="3591929" y="3467100"/>
              <a:chExt cx="1899559" cy="210883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45F33C8-84B0-4A03-982F-0F3CD1BFC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5709" y="3467100"/>
                <a:ext cx="972000" cy="9720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DF240D5-9085-4929-83B7-14F6335D9F53}"/>
                  </a:ext>
                </a:extLst>
              </p:cNvPr>
              <p:cNvSpPr txBox="1"/>
              <p:nvPr/>
            </p:nvSpPr>
            <p:spPr>
              <a:xfrm>
                <a:off x="3591929" y="4560269"/>
                <a:ext cx="18995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HG꼬딕씨 60g" panose="02020603020101020101" pitchFamily="18" charset="-127"/>
                    <a:ea typeface="HG꼬딕씨 60g" panose="02020603020101020101" pitchFamily="18" charset="-127"/>
                  </a:rPr>
                  <a:t>Dual-Stage</a:t>
                </a:r>
              </a:p>
              <a:p>
                <a:pPr algn="ctr"/>
                <a:r>
                  <a:rPr lang="en-US" altLang="ko-KR" sz="20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HG꼬딕씨 60g" panose="02020603020101020101" pitchFamily="18" charset="-127"/>
                    <a:ea typeface="HG꼬딕씨 60g" panose="02020603020101020101" pitchFamily="18" charset="-127"/>
                  </a:rPr>
                  <a:t>Attention-Based</a:t>
                </a:r>
              </a:p>
              <a:p>
                <a:pPr algn="ctr"/>
                <a:r>
                  <a:rPr lang="en-US" altLang="ko-KR" sz="20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HG꼬딕씨 60g" panose="02020603020101020101" pitchFamily="18" charset="-127"/>
                    <a:ea typeface="HG꼬딕씨 60g" panose="02020603020101020101" pitchFamily="18" charset="-127"/>
                  </a:rPr>
                  <a:t>RNN Model</a:t>
                </a:r>
                <a:endPara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499EB59-D10C-46C3-96B5-A58048962581}"/>
                </a:ext>
              </a:extLst>
            </p:cNvPr>
            <p:cNvGrpSpPr/>
            <p:nvPr/>
          </p:nvGrpSpPr>
          <p:grpSpPr>
            <a:xfrm>
              <a:off x="3333366" y="6376573"/>
              <a:ext cx="2416687" cy="1801055"/>
              <a:chOff x="3333366" y="6660002"/>
              <a:chExt cx="2416687" cy="1801055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28284560-D604-487B-AFAE-6BC7A2116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55709" y="6660002"/>
                <a:ext cx="972000" cy="9720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5FC91D-F1F3-4B23-AE59-26FFA2C6B23A}"/>
                  </a:ext>
                </a:extLst>
              </p:cNvPr>
              <p:cNvSpPr txBox="1"/>
              <p:nvPr/>
            </p:nvSpPr>
            <p:spPr>
              <a:xfrm>
                <a:off x="3333366" y="7753171"/>
                <a:ext cx="241668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HG꼬딕씨 60g" panose="02020603020101020101" pitchFamily="18" charset="-127"/>
                    <a:ea typeface="HG꼬딕씨 60g" panose="02020603020101020101" pitchFamily="18" charset="-127"/>
                  </a:rPr>
                  <a:t>Hierarchical Attention</a:t>
                </a:r>
              </a:p>
              <a:p>
                <a:pPr algn="ctr"/>
                <a:r>
                  <a:rPr lang="en-US" altLang="ko-KR" sz="20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HG꼬딕씨 60g" panose="02020603020101020101" pitchFamily="18" charset="-127"/>
                    <a:ea typeface="HG꼬딕씨 60g" panose="02020603020101020101" pitchFamily="18" charset="-127"/>
                  </a:rPr>
                  <a:t>Network Model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175FA8A-48B5-4943-848C-9BC5C8C37344}"/>
                </a:ext>
              </a:extLst>
            </p:cNvPr>
            <p:cNvGrpSpPr/>
            <p:nvPr/>
          </p:nvGrpSpPr>
          <p:grpSpPr>
            <a:xfrm>
              <a:off x="11665800" y="3350100"/>
              <a:ext cx="1366080" cy="1981200"/>
              <a:chOff x="11665800" y="3233100"/>
              <a:chExt cx="1366080" cy="1981200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C740BD9-0382-4EC4-8B16-F70A1DB39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2840" y="3233100"/>
                <a:ext cx="1332000" cy="1332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D27048-87C7-4DDE-AB1E-D7D2C1B8C921}"/>
                  </a:ext>
                </a:extLst>
              </p:cNvPr>
              <p:cNvSpPr txBox="1"/>
              <p:nvPr/>
            </p:nvSpPr>
            <p:spPr>
              <a:xfrm>
                <a:off x="11665800" y="4752635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HG꼬딕씨 60g" panose="02020603020101020101" pitchFamily="18" charset="-127"/>
                    <a:ea typeface="HG꼬딕씨 60g" panose="02020603020101020101" pitchFamily="18" charset="-127"/>
                  </a:rPr>
                  <a:t>환율 예측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43687DD-926B-47ED-B546-31DBE5AD27E9}"/>
                </a:ext>
              </a:extLst>
            </p:cNvPr>
            <p:cNvGrpSpPr/>
            <p:nvPr/>
          </p:nvGrpSpPr>
          <p:grpSpPr>
            <a:xfrm>
              <a:off x="11370894" y="6286500"/>
              <a:ext cx="1992853" cy="1981200"/>
              <a:chOff x="11370894" y="6515100"/>
              <a:chExt cx="1992853" cy="198120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AD459453-39E0-4A7F-8AAA-B3F84183A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01320" y="6515100"/>
                <a:ext cx="1332000" cy="13320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AA51F09-CBEF-4043-9A6A-014141609182}"/>
                  </a:ext>
                </a:extLst>
              </p:cNvPr>
              <p:cNvSpPr txBox="1"/>
              <p:nvPr/>
            </p:nvSpPr>
            <p:spPr>
              <a:xfrm>
                <a:off x="11370894" y="8034635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1"/>
                    </a:gradFill>
                    <a:latin typeface="HG꼬딕씨 60g" panose="02020603020101020101" pitchFamily="18" charset="-127"/>
                    <a:ea typeface="HG꼬딕씨 60g" panose="02020603020101020101" pitchFamily="18" charset="-127"/>
                  </a:rPr>
                  <a:t>주요 뉴스 예측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888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6B97C04-5FD1-42B9-9928-B1051C75C01E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FB835E4-BBE9-4FC0-8336-5EED803C4C90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1C5528-EF62-4C3A-9F13-1DB965C3AF3B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AFD0B6-15D5-40E1-AE1E-E14C3DEF8E39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B6EFCF8-E155-4571-988C-095B280DD17C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환율 예측 결과</a:t>
            </a:r>
          </a:p>
        </p:txBody>
      </p:sp>
      <p:graphicFrame>
        <p:nvGraphicFramePr>
          <p:cNvPr id="8" name="Content Placeholder 20">
            <a:extLst>
              <a:ext uri="{FF2B5EF4-FFF2-40B4-BE49-F238E27FC236}">
                <a16:creationId xmlns:a16="http://schemas.microsoft.com/office/drawing/2014/main" id="{5A806557-63AB-45BB-A6C3-9973F3EF59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526924"/>
              </p:ext>
            </p:extLst>
          </p:nvPr>
        </p:nvGraphicFramePr>
        <p:xfrm>
          <a:off x="922927" y="3710323"/>
          <a:ext cx="7602942" cy="29260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534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4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43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838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</a:rPr>
                        <a:t>수치 모델</a:t>
                      </a:r>
                      <a:r>
                        <a:rPr lang="en-US" altLang="ko-KR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</a:rPr>
                        <a:t>(DA-RNN)</a:t>
                      </a:r>
                      <a:endParaRPr lang="ko-KR" altLang="en-US" sz="20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80g" panose="02020603020101020101" pitchFamily="18" charset="-127"/>
                        <a:ea typeface="HG꼬딕씨 80g" panose="02020603020101020101" pitchFamily="18" charset="-127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</a:rPr>
                        <a:t>수치 모델</a:t>
                      </a:r>
                      <a:r>
                        <a:rPr lang="en-US" altLang="ko-KR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</a:rPr>
                        <a:t>(DA-RNN)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ko-KR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</a:rPr>
                        <a:t>+ 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</a:rPr>
                        <a:t>텍스트 가중치</a:t>
                      </a:r>
                      <a:endParaRPr lang="en-US" sz="20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80g" panose="02020603020101020101" pitchFamily="18" charset="-127"/>
                        <a:ea typeface="HG꼬딕씨 80g" panose="02020603020101020101" pitchFamily="18" charset="-127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762412"/>
                  </a:ext>
                </a:extLst>
              </a:tr>
              <a:tr h="518838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수치 모델</a:t>
                      </a:r>
                      <a:r>
                        <a:rPr lang="en-US" altLang="ko-KR" sz="24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(DA-RNN)</a:t>
                      </a:r>
                      <a:endParaRPr lang="ko-KR" altLang="en-US" sz="24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80g" panose="02020603020101020101" pitchFamily="18" charset="-127"/>
                        <a:ea typeface="HG꼬딕씨 8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+ </a:t>
                      </a:r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텍스트 가중치</a:t>
                      </a:r>
                      <a:endParaRPr lang="en-US" sz="24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80g" panose="02020603020101020101" pitchFamily="18" charset="-127"/>
                        <a:ea typeface="HG꼬딕씨 8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7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RMSE</a:t>
                      </a: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12.60</a:t>
                      </a:r>
                    </a:p>
                  </a:txBody>
                  <a:tcPr marL="237716" marR="900000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2400" dirty="0">
                          <a:gradFill>
                            <a:gsLst>
                              <a:gs pos="0">
                                <a:srgbClr val="D1310A"/>
                              </a:gs>
                              <a:gs pos="100000">
                                <a:srgbClr val="D1310A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9.28</a:t>
                      </a:r>
                    </a:p>
                  </a:txBody>
                  <a:tcPr marL="237716" marR="900000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오차 양의 최대값</a:t>
                      </a:r>
                      <a:r>
                        <a:rPr lang="en-US" altLang="ko-KR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(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원</a:t>
                      </a:r>
                      <a:r>
                        <a:rPr lang="en-US" altLang="ko-KR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)</a:t>
                      </a:r>
                      <a:endParaRPr lang="ko-KR" alt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altLang="ko-KR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64.34</a:t>
                      </a:r>
                      <a:endParaRPr lang="en-US" sz="24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900000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2400" dirty="0">
                          <a:gradFill>
                            <a:gsLst>
                              <a:gs pos="0">
                                <a:srgbClr val="D1310A"/>
                              </a:gs>
                              <a:gs pos="100000">
                                <a:srgbClr val="D1310A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60.74</a:t>
                      </a:r>
                    </a:p>
                  </a:txBody>
                  <a:tcPr marL="237716" marR="900000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오차 음의 최대값</a:t>
                      </a:r>
                      <a:r>
                        <a:rPr lang="en-US" altLang="ko-KR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(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원</a:t>
                      </a:r>
                      <a:r>
                        <a:rPr lang="en-US" altLang="ko-KR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)</a:t>
                      </a:r>
                      <a:endParaRPr lang="ko-KR" alt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altLang="ko-KR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-31.48</a:t>
                      </a:r>
                      <a:endParaRPr lang="en-US" sz="24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900000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2400" dirty="0">
                          <a:gradFill>
                            <a:gsLst>
                              <a:gs pos="0">
                                <a:srgbClr val="D1310A"/>
                              </a:gs>
                              <a:gs pos="100000">
                                <a:srgbClr val="D1310A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-29.60</a:t>
                      </a:r>
                    </a:p>
                  </a:txBody>
                  <a:tcPr marL="237716" marR="900000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8">
            <a:extLst>
              <a:ext uri="{FF2B5EF4-FFF2-40B4-BE49-F238E27FC236}">
                <a16:creationId xmlns:a16="http://schemas.microsoft.com/office/drawing/2014/main" id="{FFC569B3-7982-450C-B223-9D7A7DF412CE}"/>
              </a:ext>
            </a:extLst>
          </p:cNvPr>
          <p:cNvSpPr txBox="1"/>
          <p:nvPr/>
        </p:nvSpPr>
        <p:spPr>
          <a:xfrm>
            <a:off x="922927" y="6987564"/>
            <a:ext cx="7602941" cy="685800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ctr">
              <a:defRPr sz="3200" kern="0" spc="-200">
                <a:solidFill>
                  <a:srgbClr val="0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defRPr>
            </a:lvl1pPr>
          </a:lstStyle>
          <a:p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2019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년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9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월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4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일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~ 2020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년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9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월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29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일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(248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일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)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 예측 결과 기준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871607-5D3D-461D-A39E-811CE2E15018}"/>
              </a:ext>
            </a:extLst>
          </p:cNvPr>
          <p:cNvGrpSpPr/>
          <p:nvPr/>
        </p:nvGrpSpPr>
        <p:grpSpPr>
          <a:xfrm>
            <a:off x="9145666" y="1914431"/>
            <a:ext cx="8219406" cy="5819869"/>
            <a:chOff x="1951700" y="2368593"/>
            <a:chExt cx="8030500" cy="548697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CE34E87-6832-482C-A746-40124F641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1700" y="2552700"/>
              <a:ext cx="7954299" cy="530286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C89EA9-0897-4D1E-B96B-756F330C8DD4}"/>
                </a:ext>
              </a:extLst>
            </p:cNvPr>
            <p:cNvSpPr/>
            <p:nvPr/>
          </p:nvSpPr>
          <p:spPr>
            <a:xfrm>
              <a:off x="1982776" y="7294958"/>
              <a:ext cx="7770824" cy="490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9581F0-1C28-4E36-A69D-6D468EF05F43}"/>
                </a:ext>
              </a:extLst>
            </p:cNvPr>
            <p:cNvSpPr txBox="1"/>
            <p:nvPr/>
          </p:nvSpPr>
          <p:spPr>
            <a:xfrm>
              <a:off x="3912271" y="2368593"/>
              <a:ext cx="4033156" cy="544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60g" panose="02020603020101020101" pitchFamily="18" charset="-127"/>
                  <a:ea typeface="HG꼬딕씨 60g" panose="02020603020101020101" pitchFamily="18" charset="-127"/>
                  <a:cs typeface="KoPubWorld돋움체_Pro Medium" panose="00000600000000000000" pitchFamily="50" charset="-127"/>
                </a:rPr>
                <a:t>환율 예측 그래프</a:t>
              </a:r>
              <a:endParaRPr lang="en-US" altLang="ko-KR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92204224-8AFE-47E3-AEB7-732F48AE22F7}"/>
                </a:ext>
              </a:extLst>
            </p:cNvPr>
            <p:cNvSpPr txBox="1"/>
            <p:nvPr/>
          </p:nvSpPr>
          <p:spPr>
            <a:xfrm>
              <a:off x="2590800" y="7277100"/>
              <a:ext cx="7391400" cy="304800"/>
            </a:xfrm>
            <a:prstGeom prst="rect">
              <a:avLst/>
            </a:prstGeom>
            <a:noFill/>
          </p:spPr>
          <p:txBody>
            <a:bodyPr wrap="square" rtlCol="0"/>
            <a:lstStyle>
              <a:defPPr>
                <a:defRPr lang="en-US"/>
              </a:defPPr>
              <a:lvl1pPr algn="ctr">
                <a:defRPr sz="3200" kern="0" spc="-200">
                  <a:solidFill>
                    <a:srgbClr val="000000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  <a:cs typeface="KoPubWorld돋움체_Pro Medium" panose="00000600000000000000" pitchFamily="50" charset="-127"/>
                </a:defRPr>
              </a:lvl1pPr>
            </a:lstStyle>
            <a:p>
              <a:pPr algn="l"/>
              <a:r>
                <a:rPr lang="en-US" altLang="ko-KR" sz="1400" spc="0" dirty="0">
                  <a:gradFill>
                    <a:gsLst>
                      <a:gs pos="0">
                        <a:srgbClr val="2C2C2C"/>
                      </a:gs>
                      <a:gs pos="100000">
                        <a:srgbClr val="2C2C2C"/>
                      </a:gs>
                    </a:gsLst>
                    <a:lin ang="5400000" scaled="1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2019-09-04   2019-11-21   2020-02-13   2020-04-29   2020-11-21   2020-09-29</a:t>
              </a:r>
              <a:endParaRPr lang="en-US" sz="1400" spc="0" dirty="0"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1"/>
                </a:gra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837868-C3D0-4094-B330-B80F52E9BE40}"/>
              </a:ext>
            </a:extLst>
          </p:cNvPr>
          <p:cNvSpPr txBox="1"/>
          <p:nvPr/>
        </p:nvSpPr>
        <p:spPr>
          <a:xfrm>
            <a:off x="10235047" y="7929577"/>
            <a:ext cx="5962650" cy="1616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10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월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5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일 환율 예측 값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: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1,166.60 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원</a:t>
            </a:r>
            <a:endParaRPr lang="en-US" altLang="ko-KR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10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월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5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일 실제 환율 값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: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1,169.50 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원</a:t>
            </a:r>
            <a:endParaRPr lang="en-US" altLang="ko-KR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⇒ </a:t>
            </a:r>
            <a:r>
              <a:rPr lang="ko-KR" altLang="en-US" sz="240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오차 </a:t>
            </a:r>
            <a:r>
              <a:rPr lang="en-US" altLang="ko-KR" sz="240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“2.90</a:t>
            </a:r>
            <a:r>
              <a:rPr lang="ko-KR" altLang="en-US" sz="240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원</a:t>
            </a:r>
            <a:r>
              <a:rPr lang="en-US" altLang="ko-KR" sz="240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441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A1FCA9E-E396-4AEA-9FA7-755C031B551B}"/>
              </a:ext>
            </a:extLst>
          </p:cNvPr>
          <p:cNvGrpSpPr/>
          <p:nvPr/>
        </p:nvGrpSpPr>
        <p:grpSpPr>
          <a:xfrm>
            <a:off x="10345252" y="0"/>
            <a:ext cx="6418748" cy="10287000"/>
            <a:chOff x="9906000" y="0"/>
            <a:chExt cx="6418748" cy="10287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8DF5CE5-D301-42B9-9530-EBF41AA14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0" y="0"/>
              <a:ext cx="6418748" cy="10287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0318E9D-55AD-421B-8C12-8A568280C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6"/>
            <a:stretch/>
          </p:blipFill>
          <p:spPr>
            <a:xfrm>
              <a:off x="10850760" y="2324100"/>
              <a:ext cx="4500000" cy="77419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AB91190-162B-4A3B-8637-D102B276C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742" y="2400300"/>
              <a:ext cx="468000" cy="4680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0755F8-D06A-47F2-9C74-B60322219CB8}"/>
                </a:ext>
              </a:extLst>
            </p:cNvPr>
            <p:cNvSpPr/>
            <p:nvPr/>
          </p:nvSpPr>
          <p:spPr>
            <a:xfrm>
              <a:off x="12514112" y="2411186"/>
              <a:ext cx="1201888" cy="234000"/>
            </a:xfrm>
            <a:prstGeom prst="rect">
              <a:avLst/>
            </a:prstGeom>
            <a:solidFill>
              <a:srgbClr val="527D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4A27698-01A8-4749-BC46-72C41AB11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55350" y="3042600"/>
              <a:ext cx="1160139" cy="24479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EC290-6E5C-40EB-BDA5-68FD3CFEC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321" y="3709110"/>
              <a:ext cx="868729" cy="21519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6366565-2015-4BC1-B00B-759CE1FF81DE}"/>
                </a:ext>
              </a:extLst>
            </p:cNvPr>
            <p:cNvSpPr/>
            <p:nvPr/>
          </p:nvSpPr>
          <p:spPr>
            <a:xfrm>
              <a:off x="12204621" y="3042600"/>
              <a:ext cx="973288" cy="23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AAF81C0-197D-4126-A324-4607F15D1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24"/>
            <a:stretch/>
          </p:blipFill>
          <p:spPr>
            <a:xfrm>
              <a:off x="12093354" y="2378145"/>
              <a:ext cx="1489296" cy="26704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05655" y="5295900"/>
            <a:ext cx="9319545" cy="3182320"/>
          </a:xfrm>
          <a:prstGeom prst="rect">
            <a:avLst/>
          </a:prstGeom>
          <a:noFill/>
        </p:spPr>
        <p:txBody>
          <a:bodyPr wrap="square"/>
          <a:lstStyle/>
          <a:p>
            <a:pPr>
              <a:lnSpc>
                <a:spcPct val="120000"/>
              </a:lnSpc>
              <a:defRPr/>
            </a:pPr>
            <a:r>
              <a:rPr lang="en-US" altLang="ko-KR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- </a:t>
            </a:r>
            <a:r>
              <a:rPr lang="ko-KR" altLang="en-US" sz="3200" kern="0" dirty="0" err="1">
                <a:solidFill>
                  <a:srgbClr val="0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텔레그램</a:t>
            </a:r>
            <a:r>
              <a:rPr lang="ko-KR" altLang="en-US" sz="3200" kern="0" dirty="0">
                <a:solidFill>
                  <a:srgbClr val="0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 오픈</a:t>
            </a:r>
            <a:r>
              <a:rPr lang="en-US" altLang="ko-KR" sz="3200" kern="0" dirty="0">
                <a:solidFill>
                  <a:srgbClr val="0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API</a:t>
            </a:r>
            <a:r>
              <a:rPr lang="ko-KR" altLang="en-US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를 이용한 메시지 전송</a:t>
            </a:r>
            <a:endParaRPr lang="en-US" altLang="ko-KR" sz="3200" kern="0" dirty="0">
              <a:solidFill>
                <a:srgbClr val="000000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-</a:t>
            </a:r>
            <a:r>
              <a:rPr lang="ko-KR" altLang="en-US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en-US" altLang="ko-KR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HAN</a:t>
            </a:r>
            <a:r>
              <a:rPr lang="ko-KR" altLang="en-US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/>
              </a:rPr>
              <a:t> 모델로 선별한 </a:t>
            </a:r>
            <a:r>
              <a:rPr lang="ko-KR" altLang="en-US" sz="3200" kern="0" dirty="0">
                <a:solidFill>
                  <a:srgbClr val="0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/>
              </a:rPr>
              <a:t>주요뉴스 </a:t>
            </a:r>
            <a:r>
              <a:rPr lang="en-US" altLang="ko-KR" sz="3200" kern="0" dirty="0">
                <a:solidFill>
                  <a:srgbClr val="0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/>
              </a:rPr>
              <a:t>TOP 3</a:t>
            </a:r>
            <a:r>
              <a:rPr lang="ko-KR" altLang="en-US" sz="3200" kern="0" dirty="0">
                <a:solidFill>
                  <a:srgbClr val="0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/>
              </a:rPr>
              <a:t> </a:t>
            </a:r>
            <a:r>
              <a:rPr lang="ko-KR" altLang="en-US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메시지 전송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-</a:t>
            </a:r>
            <a:r>
              <a:rPr lang="ko-KR" altLang="en-US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ko-KR" altLang="en-US" sz="3200" kern="0" dirty="0" err="1">
                <a:solidFill>
                  <a:srgbClr val="0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챗봇과</a:t>
            </a:r>
            <a:r>
              <a:rPr lang="ko-KR" altLang="en-US" sz="3200" kern="0" dirty="0">
                <a:solidFill>
                  <a:srgbClr val="000000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 채널</a:t>
            </a:r>
            <a:r>
              <a:rPr lang="ko-KR" altLang="en-US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 </a:t>
            </a:r>
            <a:r>
              <a:rPr lang="en-US" altLang="ko-KR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2</a:t>
            </a:r>
            <a:r>
              <a:rPr lang="ko-KR" altLang="en-US" sz="3200" kern="0" dirty="0">
                <a:solidFill>
                  <a:srgbClr val="000000"/>
                </a:solidFill>
                <a:latin typeface="HG꼬딕씨 40g" panose="02020603020101020101" pitchFamily="18" charset="-127"/>
                <a:ea typeface="HG꼬딕씨 40g" panose="02020603020101020101" pitchFamily="18" charset="-127"/>
              </a:rPr>
              <a:t>가지 방법을 통한 메시지 전송이 가능</a:t>
            </a:r>
          </a:p>
          <a:p>
            <a:pPr>
              <a:lnSpc>
                <a:spcPct val="120000"/>
              </a:lnSpc>
              <a:defRPr/>
            </a:pPr>
            <a:endParaRPr lang="ko-KR" altLang="en-US" sz="3200" kern="0" dirty="0">
              <a:solidFill>
                <a:srgbClr val="000000"/>
              </a:soli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27898" y="8040363"/>
            <a:ext cx="1790529" cy="571414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3300" kern="0" spc="-100" dirty="0">
                <a:solidFill>
                  <a:srgbClr val="FFFFFF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  <a:cs typeface="KoPubWorld돋움체_Pro Medium"/>
              </a:rPr>
              <a:t>list 03</a:t>
            </a:r>
            <a:endParaRPr lang="en-US" dirty="0">
              <a:latin typeface="a옛날사진관1" panose="02020600000000000000" pitchFamily="18" charset="-127"/>
              <a:ea typeface="a옛날사진관1" panose="02020600000000000000" pitchFamily="18" charset="-127"/>
              <a:cs typeface="KoPubWorld돋움체_Pro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94565" y="1194984"/>
            <a:ext cx="1651640" cy="571414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3300" kern="0" spc="-100" dirty="0">
                <a:solidFill>
                  <a:srgbClr val="FFFFFF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  <a:cs typeface="KoPubWorld돋움체_Pro Medium"/>
              </a:rPr>
              <a:t>list 01</a:t>
            </a:r>
            <a:endParaRPr lang="en-US" dirty="0">
              <a:latin typeface="a옛날사진관1" panose="02020600000000000000" pitchFamily="18" charset="-127"/>
              <a:ea typeface="a옛날사진관1" panose="02020600000000000000" pitchFamily="18" charset="-127"/>
              <a:cs typeface="KoPubWorld돋움체_Pro Medium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FDA6BF-6A56-4396-8A8E-33853D6AAAE5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1379DF1-6DF5-4F41-8E30-50E2A56CDA87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41E54CF-A65F-4D7C-BBB0-B9035A45F988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4182EA-97C9-4690-94BA-B98C4ABC2182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EDDD256-0C7F-4B32-8716-AE5E5C3F7406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21632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912" y="-12559"/>
            <a:ext cx="18536892" cy="5877946"/>
            <a:chOff x="-87912" y="-12559"/>
            <a:chExt cx="18536892" cy="58779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912" y="-12559"/>
              <a:ext cx="18536892" cy="587794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80172" y="7048603"/>
            <a:ext cx="320072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</a:rPr>
              <a:t>기대효과</a:t>
            </a:r>
            <a:endParaRPr lang="en-US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7223" y="7734300"/>
            <a:ext cx="428662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차별성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향후 개선사항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기대효과</a:t>
            </a:r>
            <a:endParaRPr lang="en-US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E09C76-8A6D-4CCB-AA1D-75D5C643DC6C}"/>
              </a:ext>
            </a:extLst>
          </p:cNvPr>
          <p:cNvGrpSpPr/>
          <p:nvPr/>
        </p:nvGrpSpPr>
        <p:grpSpPr>
          <a:xfrm>
            <a:off x="8410048" y="5088207"/>
            <a:ext cx="1540973" cy="1540973"/>
            <a:chOff x="13075916" y="5035168"/>
            <a:chExt cx="1540973" cy="15409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075916" y="5035168"/>
              <a:ext cx="1540973" cy="1540973"/>
              <a:chOff x="12845997" y="5081926"/>
              <a:chExt cx="1540973" cy="154097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5997" y="5081926"/>
                <a:ext cx="1540973" cy="1540973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3383182" y="5405664"/>
              <a:ext cx="926440" cy="79998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rPr>
                <a:t>04</a:t>
              </a:r>
              <a:endParaRPr lang="en-US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520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317626" y="6609380"/>
            <a:ext cx="11652749" cy="2267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20000"/>
              </a:lnSpc>
            </a:pPr>
            <a:r>
              <a:rPr lang="ko-KR" altLang="en-US" sz="3200" kern="0" dirty="0">
                <a:gradFill>
                  <a:gsLst>
                    <a:gs pos="0">
                      <a:srgbClr val="D1310A"/>
                    </a:gs>
                    <a:gs pos="100000">
                      <a:srgbClr val="D1310A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수치 데이터와 텍스트 데이터를 모두 사용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한 예측 모델 사용</a:t>
            </a:r>
            <a:endParaRPr lang="en-US" altLang="ko-KR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서비스 제공자의 </a:t>
            </a:r>
            <a:r>
              <a:rPr lang="ko-KR" altLang="en-US" sz="3200" kern="0" dirty="0">
                <a:gradFill>
                  <a:gsLst>
                    <a:gs pos="0">
                      <a:srgbClr val="D1310A"/>
                    </a:gs>
                    <a:gs pos="100000">
                      <a:srgbClr val="D1310A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주관적인 해석이 </a:t>
            </a:r>
            <a:r>
              <a:rPr lang="ko-KR" altLang="en-US" sz="3200" kern="0" dirty="0">
                <a:gradFill>
                  <a:gsLst>
                    <a:gs pos="0">
                      <a:srgbClr val="D1310A"/>
                    </a:gs>
                    <a:gs pos="100000">
                      <a:srgbClr val="D1310A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배제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된 분석 결과</a:t>
            </a:r>
            <a:endParaRPr lang="en-US" altLang="ko-KR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200" kern="0" dirty="0">
                <a:gradFill>
                  <a:gsLst>
                    <a:gs pos="0">
                      <a:srgbClr val="D1310A"/>
                    </a:gs>
                    <a:gs pos="100000">
                      <a:srgbClr val="D1310A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주요 뉴스 추천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으로 더욱 많은 정보를 전달</a:t>
            </a:r>
            <a:endParaRPr lang="en-US" altLang="ko-KR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23FD594-E632-49D4-815C-D8C39A92E375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840975D-E46D-41E0-9FC0-4A7700EC87B3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F9941B-FD47-4F4A-9B78-3A4E8D42AB91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AE495F4-0388-4856-8F54-4E1548C9F20D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BB11C1F-F521-4C35-8D9D-D2F12E2063B3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차별성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FCEA63E-7817-4ECC-8CCA-1FC82BE09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05" y="3009900"/>
            <a:ext cx="2818790" cy="28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9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9">
            <a:extLst>
              <a:ext uri="{FF2B5EF4-FFF2-40B4-BE49-F238E27FC236}">
                <a16:creationId xmlns:a16="http://schemas.microsoft.com/office/drawing/2014/main" id="{59A20292-BC67-46BE-A845-0644E9C5D564}"/>
              </a:ext>
            </a:extLst>
          </p:cNvPr>
          <p:cNvSpPr txBox="1"/>
          <p:nvPr/>
        </p:nvSpPr>
        <p:spPr>
          <a:xfrm>
            <a:off x="9439464" y="2723180"/>
            <a:ext cx="7196643" cy="67800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2.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모델 정확도 개선</a:t>
            </a:r>
          </a:p>
          <a:p>
            <a:endParaRPr lang="ko-KR" altLang="en-US" sz="16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수치 데이터 </a:t>
            </a: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feature 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다양화</a:t>
            </a:r>
          </a:p>
          <a:p>
            <a:pPr algn="ctr">
              <a:lnSpc>
                <a:spcPct val="120000"/>
              </a:lnSpc>
            </a:pP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텍스트 데이터 본문 추가 수집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5B0952-6279-4766-A001-6E70136E7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5901" y="3314700"/>
            <a:ext cx="6695693" cy="4463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90676" y="-17318"/>
            <a:ext cx="7218106" cy="4361516"/>
            <a:chOff x="11311808" y="-156288"/>
            <a:chExt cx="7218106" cy="4361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1808" y="-156288"/>
              <a:ext cx="7218106" cy="436151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74008" y="2723180"/>
            <a:ext cx="7717592" cy="31823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다양한 환율 데이터 제공 </a:t>
            </a:r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엔</a:t>
            </a:r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유로 등</a:t>
            </a:r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)</a:t>
            </a:r>
          </a:p>
          <a:p>
            <a:pPr algn="just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신한은행 환율 전망 자료 </a:t>
            </a:r>
            <a:endParaRPr lang="en-US" altLang="ko-KR" sz="30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B820619-AC5D-4677-9889-9632E2DFF06D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2EC8E4F-4CCC-4624-9BBE-87E6A6203C8D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30643EF-B544-4770-9457-D038D31813BE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03BA80-3700-4D1C-B05E-BD93DF73C3D7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F32890-FE9E-445E-B05D-F6B2EB4B3E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93" y="4240739"/>
            <a:ext cx="3547612" cy="50175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EC6246-211B-4333-804E-8A24A2CF9253}"/>
              </a:ext>
            </a:extLst>
          </p:cNvPr>
          <p:cNvSpPr/>
          <p:nvPr/>
        </p:nvSpPr>
        <p:spPr>
          <a:xfrm>
            <a:off x="1727173" y="6071989"/>
            <a:ext cx="731581" cy="818812"/>
          </a:xfrm>
          <a:prstGeom prst="rect">
            <a:avLst/>
          </a:prstGeom>
          <a:noFill/>
          <a:ln w="57150">
            <a:solidFill>
              <a:srgbClr val="D13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CA0013-04F5-46AC-A7D7-4AE2C0596B0C}"/>
              </a:ext>
            </a:extLst>
          </p:cNvPr>
          <p:cNvCxnSpPr>
            <a:cxnSpLocks/>
          </p:cNvCxnSpPr>
          <p:nvPr/>
        </p:nvCxnSpPr>
        <p:spPr>
          <a:xfrm flipV="1">
            <a:off x="2486194" y="4686300"/>
            <a:ext cx="3182755" cy="1385689"/>
          </a:xfrm>
          <a:prstGeom prst="line">
            <a:avLst/>
          </a:prstGeom>
          <a:ln w="57150">
            <a:solidFill>
              <a:srgbClr val="D131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B657DF-376B-482A-ABCE-28904D718D82}"/>
              </a:ext>
            </a:extLst>
          </p:cNvPr>
          <p:cNvCxnSpPr>
            <a:cxnSpLocks/>
          </p:cNvCxnSpPr>
          <p:nvPr/>
        </p:nvCxnSpPr>
        <p:spPr>
          <a:xfrm>
            <a:off x="2438400" y="6835754"/>
            <a:ext cx="3230549" cy="843478"/>
          </a:xfrm>
          <a:prstGeom prst="line">
            <a:avLst/>
          </a:prstGeom>
          <a:ln w="57150">
            <a:solidFill>
              <a:srgbClr val="D131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"/>
          <a:stretch/>
        </p:blipFill>
        <p:spPr>
          <a:xfrm>
            <a:off x="5672086" y="4584421"/>
            <a:ext cx="3053212" cy="3182320"/>
          </a:xfrm>
          <a:prstGeom prst="rect">
            <a:avLst/>
          </a:prstGeom>
        </p:spPr>
      </p:pic>
      <p:sp>
        <p:nvSpPr>
          <p:cNvPr id="25" name="Object 5">
            <a:extLst>
              <a:ext uri="{FF2B5EF4-FFF2-40B4-BE49-F238E27FC236}">
                <a16:creationId xmlns:a16="http://schemas.microsoft.com/office/drawing/2014/main" id="{B18B1423-4C6D-458D-B063-A5B45EB312EA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향후 개선사항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B959C2-16AB-4ED1-825F-884DD8387CC3}"/>
              </a:ext>
            </a:extLst>
          </p:cNvPr>
          <p:cNvCxnSpPr>
            <a:cxnSpLocks/>
          </p:cNvCxnSpPr>
          <p:nvPr/>
        </p:nvCxnSpPr>
        <p:spPr>
          <a:xfrm>
            <a:off x="9144000" y="2269458"/>
            <a:ext cx="0" cy="7369842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DBC018A-D478-4442-9B9F-A4024A654804}"/>
              </a:ext>
            </a:extLst>
          </p:cNvPr>
          <p:cNvSpPr/>
          <p:nvPr/>
        </p:nvSpPr>
        <p:spPr>
          <a:xfrm>
            <a:off x="12612600" y="3739896"/>
            <a:ext cx="1332000" cy="1330527"/>
          </a:xfrm>
          <a:prstGeom prst="ellipse">
            <a:avLst/>
          </a:prstGeom>
          <a:noFill/>
          <a:ln w="57150">
            <a:solidFill>
              <a:srgbClr val="D13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9F9F4-5305-41C2-A9AD-DE4EBB0D734E}"/>
              </a:ext>
            </a:extLst>
          </p:cNvPr>
          <p:cNvSpPr/>
          <p:nvPr/>
        </p:nvSpPr>
        <p:spPr>
          <a:xfrm>
            <a:off x="9613444" y="7310540"/>
            <a:ext cx="8674554" cy="456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A5A410CC-D449-4C8D-8303-5A3F5ABD85B6}"/>
              </a:ext>
            </a:extLst>
          </p:cNvPr>
          <p:cNvSpPr txBox="1"/>
          <p:nvPr/>
        </p:nvSpPr>
        <p:spPr>
          <a:xfrm>
            <a:off x="10363200" y="7292681"/>
            <a:ext cx="7391400" cy="304800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ctr">
              <a:defRPr sz="3200" kern="0" spc="-200">
                <a:solidFill>
                  <a:srgbClr val="0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defRPr>
            </a:lvl1pPr>
          </a:lstStyle>
          <a:p>
            <a:pPr algn="l"/>
            <a:r>
              <a:rPr lang="en-US" altLang="ko-KR" sz="1150" spc="0" dirty="0">
                <a:gradFill>
                  <a:gsLst>
                    <a:gs pos="0">
                      <a:srgbClr val="2C2C2C"/>
                    </a:gs>
                    <a:gs pos="100000">
                      <a:srgbClr val="2C2C2C"/>
                    </a:gs>
                  </a:gsLst>
                  <a:lin ang="5400000" scaled="1"/>
                </a:gra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2019-09-04   2019-11-21   2020-02-13   2020-04-29   2020-11-21   2020-09-29</a:t>
            </a:r>
            <a:endParaRPr lang="en-US" sz="1150" spc="0" dirty="0">
              <a:gradFill>
                <a:gsLst>
                  <a:gs pos="0">
                    <a:srgbClr val="2C2C2C"/>
                  </a:gs>
                  <a:gs pos="100000">
                    <a:srgbClr val="2C2C2C"/>
                  </a:gs>
                </a:gsLst>
                <a:lin ang="5400000" scaled="1"/>
              </a:gra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447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69894" y="0"/>
            <a:ext cx="7218106" cy="4361516"/>
            <a:chOff x="11311808" y="-156288"/>
            <a:chExt cx="7218106" cy="4361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1808" y="-156288"/>
              <a:ext cx="7218106" cy="436151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87051" y="3485180"/>
            <a:ext cx="10890749" cy="38681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20000"/>
              </a:lnSpc>
            </a:pPr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기존 서비스와 달리 다음날의 예상 환율을 예측하고</a:t>
            </a:r>
            <a:endParaRPr lang="en-US" altLang="ko-KR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  영향을 미치는 오늘의 주요 뉴스들을 알려줌으로써</a:t>
            </a:r>
            <a:endParaRPr lang="en-US" altLang="ko-KR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 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사용자의 선택폭이 넓어짐</a:t>
            </a:r>
            <a:endParaRPr lang="en-US" altLang="ko-KR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다른 금융 변수에도 해당 프로젝트 방법론을 적용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하여</a:t>
            </a:r>
            <a:endParaRPr lang="en-US" altLang="ko-KR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 예측에 도움을 줄 수 있음</a:t>
            </a:r>
            <a:endParaRPr lang="en-US" altLang="ko-KR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0896600" y="579926"/>
            <a:ext cx="6823018" cy="8386626"/>
            <a:chOff x="10903570" y="607636"/>
            <a:chExt cx="6823018" cy="8386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3570" y="607636"/>
              <a:ext cx="6823018" cy="8386626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F23FD594-E632-49D4-815C-D8C39A92E375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840975D-E46D-41E0-9FC0-4A7700EC87B3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F9941B-FD47-4F4A-9B78-3A4E8D42AB91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AE495F4-0388-4856-8F54-4E1548C9F20D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BB11C1F-F521-4C35-8D9D-D2F12E2063B3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076702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912" y="-12559"/>
            <a:ext cx="18536892" cy="5877946"/>
            <a:chOff x="-87912" y="-12559"/>
            <a:chExt cx="18536892" cy="58779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912" y="-12559"/>
              <a:ext cx="18536892" cy="587794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목차</a:t>
            </a:r>
            <a:endParaRPr lang="en-US" sz="8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8316" y="7048603"/>
            <a:ext cx="3059237" cy="685697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ctr">
              <a:defRPr sz="3200" kern="0" spc="-200">
                <a:solidFill>
                  <a:srgbClr val="0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defRPr>
            </a:lvl1pPr>
          </a:lstStyle>
          <a:p>
            <a:r>
              <a:rPr lang="ko-KR" altLang="en-US" spc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프로젝트 개요</a:t>
            </a:r>
            <a:endParaRPr lang="en-US" spc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6915" y="7734300"/>
            <a:ext cx="2602037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Light" panose="00000300000000000000" pitchFamily="50" charset="-127"/>
              </a:rPr>
              <a:t>기획배경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Light" panose="00000300000000000000" pitchFamily="50" charset="-127"/>
              </a:rPr>
              <a:t>프로젝트 목표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Light" panose="00000300000000000000" pitchFamily="50" charset="-127"/>
              </a:rPr>
              <a:t>추진 일정</a:t>
            </a:r>
            <a:endParaRPr lang="en-US" sz="2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4247" y="7048603"/>
            <a:ext cx="3188294" cy="685697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ctr">
              <a:defRPr sz="3200" kern="0" spc="-200">
                <a:solidFill>
                  <a:srgbClr val="0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defRPr>
            </a:lvl1pPr>
          </a:lstStyle>
          <a:p>
            <a:r>
              <a:rPr lang="ko-KR" altLang="en-US" spc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시장 현황</a:t>
            </a:r>
            <a:endParaRPr lang="en-US" spc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02450" y="7734300"/>
            <a:ext cx="2971887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유사 서비스 분석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관련 연구</a:t>
            </a:r>
            <a:endParaRPr lang="en-US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89235" y="7048603"/>
            <a:ext cx="313377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</a:rPr>
              <a:t>프로젝트 개발</a:t>
            </a:r>
            <a:endParaRPr lang="en-US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15788" y="7734300"/>
            <a:ext cx="3513802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프로세스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데이터 수집 및 정제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모델 설명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서비스 구현</a:t>
            </a:r>
            <a:endParaRPr lang="en-US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29703" y="7048603"/>
            <a:ext cx="3200724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</a:rPr>
              <a:t>기대효과</a:t>
            </a:r>
            <a:endParaRPr lang="en-US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86753" y="7734300"/>
            <a:ext cx="428662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차별성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향후 개선사항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기대효과</a:t>
            </a:r>
            <a:endParaRPr lang="en-US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270B6B-E27E-4BD4-AD7E-65C0BDF5FE14}"/>
              </a:ext>
            </a:extLst>
          </p:cNvPr>
          <p:cNvGrpSpPr/>
          <p:nvPr/>
        </p:nvGrpSpPr>
        <p:grpSpPr>
          <a:xfrm>
            <a:off x="2887449" y="5088207"/>
            <a:ext cx="1540973" cy="1540973"/>
            <a:chOff x="2103786" y="5141246"/>
            <a:chExt cx="1540973" cy="15409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103786" y="5141246"/>
              <a:ext cx="1540973" cy="1540973"/>
              <a:chOff x="1969963" y="5081926"/>
              <a:chExt cx="1540973" cy="154097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69963" y="5081926"/>
                <a:ext cx="1540973" cy="1540973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2460237" y="5511742"/>
              <a:ext cx="828071" cy="79998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rPr>
                <a:t>01</a:t>
              </a:r>
              <a:endParaRPr lang="en-US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3A6669-8EF8-41FA-A7B6-BCBF1CA1C511}"/>
              </a:ext>
            </a:extLst>
          </p:cNvPr>
          <p:cNvGrpSpPr/>
          <p:nvPr/>
        </p:nvGrpSpPr>
        <p:grpSpPr>
          <a:xfrm>
            <a:off x="6544826" y="5088207"/>
            <a:ext cx="1540973" cy="1540973"/>
            <a:chOff x="5608006" y="5088839"/>
            <a:chExt cx="1540973" cy="154097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608006" y="5088839"/>
              <a:ext cx="1540973" cy="1540973"/>
              <a:chOff x="5608006" y="5081926"/>
              <a:chExt cx="1540973" cy="154097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08006" y="5081926"/>
                <a:ext cx="1540973" cy="1540973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5906112" y="5459335"/>
              <a:ext cx="944759" cy="79998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rPr>
                <a:t>02</a:t>
              </a:r>
              <a:endParaRPr lang="en-US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B1B06D-9A4A-4EF5-956A-69289672607F}"/>
              </a:ext>
            </a:extLst>
          </p:cNvPr>
          <p:cNvGrpSpPr/>
          <p:nvPr/>
        </p:nvGrpSpPr>
        <p:grpSpPr>
          <a:xfrm>
            <a:off x="10202203" y="5088207"/>
            <a:ext cx="1540973" cy="1540973"/>
            <a:chOff x="9422196" y="5071868"/>
            <a:chExt cx="1540973" cy="154097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422196" y="5071868"/>
              <a:ext cx="1540973" cy="1540973"/>
              <a:chOff x="9227002" y="5081926"/>
              <a:chExt cx="1540973" cy="15409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27002" y="5081926"/>
                <a:ext cx="1540973" cy="1540973"/>
              </a:xfrm>
              <a:prstGeom prst="rect">
                <a:avLst/>
              </a:prstGeom>
            </p:spPr>
          </p:pic>
        </p:grpSp>
        <p:sp>
          <p:nvSpPr>
            <p:cNvPr id="29" name="Object 29"/>
            <p:cNvSpPr txBox="1"/>
            <p:nvPr/>
          </p:nvSpPr>
          <p:spPr>
            <a:xfrm>
              <a:off x="9718485" y="5449058"/>
              <a:ext cx="948394" cy="79998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rPr>
                <a:t>03</a:t>
              </a:r>
              <a:endParaRPr lang="en-US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E09C76-8A6D-4CCB-AA1D-75D5C643DC6C}"/>
              </a:ext>
            </a:extLst>
          </p:cNvPr>
          <p:cNvGrpSpPr/>
          <p:nvPr/>
        </p:nvGrpSpPr>
        <p:grpSpPr>
          <a:xfrm>
            <a:off x="13859579" y="5088207"/>
            <a:ext cx="1540973" cy="1540973"/>
            <a:chOff x="13075916" y="5035168"/>
            <a:chExt cx="1540973" cy="15409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075916" y="5035168"/>
              <a:ext cx="1540973" cy="1540973"/>
              <a:chOff x="12845997" y="5081926"/>
              <a:chExt cx="1540973" cy="154097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5997" y="5081926"/>
                <a:ext cx="1540973" cy="1540973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3363181" y="5405664"/>
              <a:ext cx="966440" cy="79998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rPr>
                <a:t>04</a:t>
              </a:r>
              <a:endParaRPr lang="en-US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2560772" y="967837"/>
            <a:ext cx="5206184" cy="4067331"/>
            <a:chOff x="11402142" y="905308"/>
            <a:chExt cx="5206184" cy="40673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2142" y="905308"/>
              <a:ext cx="5206184" cy="4067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31489" y="953175"/>
            <a:ext cx="11430903" cy="8537200"/>
            <a:chOff x="-1231489" y="953175"/>
            <a:chExt cx="11430903" cy="85372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31489" y="953175"/>
              <a:ext cx="11430903" cy="85372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15592" y="-62946"/>
            <a:ext cx="8570271" cy="10512232"/>
            <a:chOff x="9815592" y="-62946"/>
            <a:chExt cx="8570271" cy="10512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5592" y="-62946"/>
              <a:ext cx="8570271" cy="105122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23120" y="4116267"/>
            <a:ext cx="6607920" cy="147209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86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Thank you</a:t>
            </a:r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36122" y="5335275"/>
            <a:ext cx="7622500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끝까지 들어주셔서 감사합니다.</a:t>
            </a:r>
            <a:endParaRPr lang="en-US" sz="1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50B4D809-EB7C-4ECA-BAAC-358200940DB1}"/>
              </a:ext>
            </a:extLst>
          </p:cNvPr>
          <p:cNvSpPr txBox="1"/>
          <p:nvPr/>
        </p:nvSpPr>
        <p:spPr>
          <a:xfrm>
            <a:off x="10289477" y="9443537"/>
            <a:ext cx="7622500" cy="6480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Github</a:t>
            </a:r>
            <a:r>
              <a:rPr lang="en-US" sz="20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주소 </a:t>
            </a:r>
            <a:r>
              <a:rPr lang="en-US" sz="20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https://github.com/kwonsuhan/Exchange-Rate-Caster</a:t>
            </a:r>
            <a:endParaRPr lang="en-US" sz="10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274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>
            <a:extLst>
              <a:ext uri="{FF2B5EF4-FFF2-40B4-BE49-F238E27FC236}">
                <a16:creationId xmlns:a16="http://schemas.microsoft.com/office/drawing/2014/main" id="{BBB11C1F-F521-4C35-8D9D-D2F12E2063B3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메시지 채널 비교</a:t>
            </a:r>
          </a:p>
        </p:txBody>
      </p:sp>
      <p:graphicFrame>
        <p:nvGraphicFramePr>
          <p:cNvPr id="3" name="Content Placeholder 20">
            <a:extLst>
              <a:ext uri="{FF2B5EF4-FFF2-40B4-BE49-F238E27FC236}">
                <a16:creationId xmlns:a16="http://schemas.microsoft.com/office/drawing/2014/main" id="{246F8829-B914-4183-A299-80D2C8C2E9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982870"/>
              </p:ext>
            </p:extLst>
          </p:nvPr>
        </p:nvGraphicFramePr>
        <p:xfrm>
          <a:off x="2514600" y="4309502"/>
          <a:ext cx="13258800" cy="343730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87461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2"/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카카오톡 채널</a:t>
                      </a: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err="1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99g" panose="02020603020101020101" pitchFamily="18" charset="-127"/>
                          <a:ea typeface="HG꼬딕씨 99g" panose="02020603020101020101" pitchFamily="18" charset="-127"/>
                          <a:cs typeface="Source Sans Pro ExtraLight"/>
                        </a:rPr>
                        <a:t>텔레그램</a:t>
                      </a:r>
                      <a:endParaRPr lang="en-US" sz="24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99g" panose="02020603020101020101" pitchFamily="18" charset="-127"/>
                        <a:ea typeface="HG꼬딕씨 99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461">
                <a:tc>
                  <a:txBody>
                    <a:bodyPr/>
                    <a:lstStyle/>
                    <a:p>
                      <a:pPr algn="r"/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국내 메신저 앱 점유율</a:t>
                      </a:r>
                      <a:r>
                        <a:rPr lang="en-US" altLang="ko-KR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*</a:t>
                      </a:r>
                      <a:endParaRPr 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Source Sans Pro ExtraLight"/>
                        </a:rPr>
                        <a:t>94.4% (1</a:t>
                      </a:r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Source Sans Pro ExtraLight"/>
                        </a:rPr>
                        <a:t>위</a:t>
                      </a:r>
                      <a:r>
                        <a:rPr lang="en-US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Source Sans Pro ExtraLight"/>
                        </a:rPr>
                        <a:t>)</a:t>
                      </a: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gradFill>
                            <a:gsLst>
                              <a:gs pos="0">
                                <a:srgbClr val="D1310A"/>
                              </a:gs>
                              <a:gs pos="100000">
                                <a:srgbClr val="D1310A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1.1% (4</a:t>
                      </a:r>
                      <a:r>
                        <a:rPr lang="ko-KR" altLang="en-US" sz="2400" dirty="0">
                          <a:gradFill>
                            <a:gsLst>
                              <a:gs pos="0">
                                <a:srgbClr val="D1310A"/>
                              </a:gs>
                              <a:gs pos="100000">
                                <a:srgbClr val="D1310A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위</a:t>
                      </a:r>
                      <a:r>
                        <a:rPr lang="en-US" altLang="ko-KR" sz="2400" dirty="0">
                          <a:gradFill>
                            <a:gsLst>
                              <a:gs pos="0">
                                <a:srgbClr val="D1310A"/>
                              </a:gs>
                              <a:gs pos="100000">
                                <a:srgbClr val="D1310A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)</a:t>
                      </a:r>
                      <a:endParaRPr lang="en-US" sz="2400" dirty="0">
                        <a:gradFill>
                          <a:gsLst>
                            <a:gs pos="0">
                              <a:srgbClr val="D1310A"/>
                            </a:gs>
                            <a:gs pos="100000">
                              <a:srgbClr val="D1310A"/>
                            </a:gs>
                          </a:gsLst>
                          <a:lin ang="5400000" scaled="1"/>
                        </a:gradFill>
                        <a:latin typeface="HG꼬딕씨 80g" panose="02020603020101020101" pitchFamily="18" charset="-127"/>
                        <a:ea typeface="HG꼬딕씨 8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461">
                <a:tc>
                  <a:txBody>
                    <a:bodyPr/>
                    <a:lstStyle/>
                    <a:p>
                      <a:pPr algn="r"/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채널 등록 제약</a:t>
                      </a:r>
                      <a:endParaRPr 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Source Sans Pro ExtraLight"/>
                        </a:rPr>
                        <a:t>사업자번호 미 </a:t>
                      </a:r>
                      <a:r>
                        <a:rPr lang="ko-KR" altLang="en-US" sz="24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Source Sans Pro ExtraLight"/>
                        </a:rPr>
                        <a:t>입력시</a:t>
                      </a:r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Source Sans Pro ExtraLight"/>
                        </a:rPr>
                        <a:t> 서비스 제약</a:t>
                      </a:r>
                      <a:endParaRPr lang="en-US" sz="24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gradFill>
                            <a:gsLst>
                              <a:gs pos="0">
                                <a:srgbClr val="D1310A"/>
                              </a:gs>
                              <a:gs pos="100000">
                                <a:srgbClr val="D1310A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없음</a:t>
                      </a:r>
                      <a:endParaRPr lang="en-US" sz="2400" dirty="0">
                        <a:gradFill>
                          <a:gsLst>
                            <a:gs pos="0">
                              <a:srgbClr val="D1310A"/>
                            </a:gs>
                            <a:gs pos="100000">
                              <a:srgbClr val="D1310A"/>
                            </a:gs>
                          </a:gsLst>
                          <a:lin ang="5400000" scaled="1"/>
                        </a:gradFill>
                        <a:latin typeface="HG꼬딕씨 80g" panose="02020603020101020101" pitchFamily="18" charset="-127"/>
                        <a:ea typeface="HG꼬딕씨 8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461">
                <a:tc>
                  <a:txBody>
                    <a:bodyPr/>
                    <a:lstStyle/>
                    <a:p>
                      <a:pPr algn="r"/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글자수 제한</a:t>
                      </a:r>
                      <a:endParaRPr 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Source Sans Pro ExtraLight"/>
                        </a:rPr>
                        <a:t>무료버전 </a:t>
                      </a:r>
                      <a:r>
                        <a:rPr lang="en-US" altLang="ko-KR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Source Sans Pro ExtraLight"/>
                        </a:rPr>
                        <a:t>200</a:t>
                      </a:r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Source Sans Pro ExtraLight"/>
                        </a:rPr>
                        <a:t>자 제한</a:t>
                      </a:r>
                      <a:endParaRPr lang="en-US" sz="24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gradFill>
                            <a:gsLst>
                              <a:gs pos="0">
                                <a:srgbClr val="D1310A"/>
                              </a:gs>
                              <a:gs pos="100000">
                                <a:srgbClr val="D1310A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없음</a:t>
                      </a:r>
                      <a:endParaRPr lang="en-US" sz="2400" dirty="0">
                        <a:gradFill>
                          <a:gsLst>
                            <a:gs pos="0">
                              <a:srgbClr val="D1310A"/>
                            </a:gs>
                            <a:gs pos="100000">
                              <a:srgbClr val="D1310A"/>
                            </a:gs>
                          </a:gsLst>
                          <a:lin ang="5400000" scaled="1"/>
                        </a:gradFill>
                        <a:latin typeface="HG꼬딕씨 80g" panose="02020603020101020101" pitchFamily="18" charset="-127"/>
                        <a:ea typeface="HG꼬딕씨 8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461">
                <a:tc>
                  <a:txBody>
                    <a:bodyPr/>
                    <a:lstStyle/>
                    <a:p>
                      <a:pPr algn="r"/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오픈 </a:t>
                      </a:r>
                      <a:r>
                        <a:rPr lang="en-US" altLang="ko-KR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API 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제공</a:t>
                      </a:r>
                      <a:endParaRPr 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Source Sans Pro ExtraLight"/>
                        </a:rPr>
                        <a:t>제공</a:t>
                      </a:r>
                      <a:endParaRPr lang="en-US" sz="24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gradFill>
                            <a:gsLst>
                              <a:gs pos="0">
                                <a:srgbClr val="D1310A"/>
                              </a:gs>
                              <a:gs pos="100000">
                                <a:srgbClr val="D1310A"/>
                              </a:gs>
                            </a:gsLst>
                            <a:lin ang="5400000" scaled="1"/>
                          </a:gradFill>
                          <a:latin typeface="HG꼬딕씨 80g" panose="02020603020101020101" pitchFamily="18" charset="-127"/>
                          <a:ea typeface="HG꼬딕씨 80g" panose="02020603020101020101" pitchFamily="18" charset="-127"/>
                          <a:cs typeface="Source Sans Pro ExtraLight"/>
                        </a:rPr>
                        <a:t>제공</a:t>
                      </a:r>
                      <a:endParaRPr lang="en-US" sz="2400" dirty="0">
                        <a:gradFill>
                          <a:gsLst>
                            <a:gs pos="0">
                              <a:srgbClr val="D1310A"/>
                            </a:gs>
                            <a:gs pos="100000">
                              <a:srgbClr val="D1310A"/>
                            </a:gs>
                          </a:gsLst>
                          <a:lin ang="5400000" scaled="1"/>
                        </a:gradFill>
                        <a:latin typeface="HG꼬딕씨 80g" panose="02020603020101020101" pitchFamily="18" charset="-127"/>
                        <a:ea typeface="HG꼬딕씨 8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8">
            <a:extLst>
              <a:ext uri="{FF2B5EF4-FFF2-40B4-BE49-F238E27FC236}">
                <a16:creationId xmlns:a16="http://schemas.microsoft.com/office/drawing/2014/main" id="{B405EB7E-6B48-4C1D-9182-EED9CE04373C}"/>
              </a:ext>
            </a:extLst>
          </p:cNvPr>
          <p:cNvSpPr txBox="1"/>
          <p:nvPr/>
        </p:nvSpPr>
        <p:spPr>
          <a:xfrm>
            <a:off x="2819400" y="7933154"/>
            <a:ext cx="9220200" cy="410746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ctr">
              <a:defRPr sz="3200" kern="0" spc="-200">
                <a:solidFill>
                  <a:srgbClr val="0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defRPr>
            </a:lvl1pPr>
          </a:lstStyle>
          <a:p>
            <a:pPr algn="l"/>
            <a:r>
              <a:rPr lang="en-US" altLang="ko-KR" sz="1800" spc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* : 2018</a:t>
            </a:r>
            <a:r>
              <a:rPr lang="ko-KR" altLang="en-US" sz="1800" spc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년 </a:t>
            </a:r>
            <a:r>
              <a:rPr lang="en-US" altLang="ko-KR" sz="1800" spc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5</a:t>
            </a:r>
            <a:r>
              <a:rPr lang="ko-KR" altLang="en-US" sz="1800" spc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월 </a:t>
            </a:r>
            <a:r>
              <a:rPr lang="ko-KR" altLang="en-US" sz="1800" spc="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와이즈앱</a:t>
            </a:r>
            <a:r>
              <a:rPr lang="ko-KR" altLang="en-US" sz="1800" spc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 한국 안드로이드 스마트폰 사용자의 모바일 메신저 사용 시간 조사 결과</a:t>
            </a:r>
            <a:endParaRPr lang="en-US" sz="1800" spc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E5A371F6-9895-4501-A179-9AA64FDA8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3800" y="3067392"/>
            <a:ext cx="1080000" cy="1080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93EFBAFD-593B-49C4-8118-1EB32A2D7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49200" y="306739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86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>
            <a:extLst>
              <a:ext uri="{FF2B5EF4-FFF2-40B4-BE49-F238E27FC236}">
                <a16:creationId xmlns:a16="http://schemas.microsoft.com/office/drawing/2014/main" id="{BBB11C1F-F521-4C35-8D9D-D2F12E2063B3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8000" kern="0" dirty="0" err="1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eKoNLPy</a:t>
            </a:r>
            <a:endParaRPr lang="ko-KR" altLang="en-US" sz="8000" kern="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6F3F86EA-9099-40EB-B981-6474F4276DA7}"/>
              </a:ext>
            </a:extLst>
          </p:cNvPr>
          <p:cNvSpPr txBox="1"/>
          <p:nvPr/>
        </p:nvSpPr>
        <p:spPr>
          <a:xfrm>
            <a:off x="2708026" y="6609380"/>
            <a:ext cx="12871948" cy="2209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20000"/>
              </a:lnSpc>
            </a:pPr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우리 고유의 자연어 처리 도구</a:t>
            </a:r>
            <a:endParaRPr lang="en-US" altLang="ko-KR" sz="32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외래어</a:t>
            </a:r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동사와 형용사의 불규칙적인 활용 등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한국어와 관련된 어려움을 해결</a:t>
            </a:r>
          </a:p>
          <a:p>
            <a:pPr algn="just">
              <a:lnSpc>
                <a:spcPct val="120000"/>
              </a:lnSpc>
            </a:pPr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금융</a:t>
            </a:r>
            <a:r>
              <a:rPr lang="en-US" altLang="ko-KR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경제 분야에 특화된 사전</a:t>
            </a:r>
            <a:r>
              <a:rPr lang="ko-KR" altLang="en-US" sz="32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으로 해당 분야 텍스트 마이닝 연구에 유용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C65442-D0DB-4465-903D-1D9953D96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4605" y="3009900"/>
            <a:ext cx="2818790" cy="28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78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>
            <a:extLst>
              <a:ext uri="{FF2B5EF4-FFF2-40B4-BE49-F238E27FC236}">
                <a16:creationId xmlns:a16="http://schemas.microsoft.com/office/drawing/2014/main" id="{BBB11C1F-F521-4C35-8D9D-D2F12E2063B3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모델 상세설명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F20834-6861-47AC-904E-1DD1C784978E}"/>
              </a:ext>
            </a:extLst>
          </p:cNvPr>
          <p:cNvGraphicFramePr>
            <a:graphicFrameLocks noGrp="1"/>
          </p:cNvGraphicFramePr>
          <p:nvPr/>
        </p:nvGraphicFramePr>
        <p:xfrm>
          <a:off x="1798320" y="2781300"/>
          <a:ext cx="685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94">
                  <a:extLst>
                    <a:ext uri="{9D8B030D-6E8A-4147-A177-3AD203B41FA5}">
                      <a16:colId xmlns:a16="http://schemas.microsoft.com/office/drawing/2014/main" val="444483753"/>
                    </a:ext>
                  </a:extLst>
                </a:gridCol>
                <a:gridCol w="2924390">
                  <a:extLst>
                    <a:ext uri="{9D8B030D-6E8A-4147-A177-3AD203B41FA5}">
                      <a16:colId xmlns:a16="http://schemas.microsoft.com/office/drawing/2014/main" val="587365654"/>
                    </a:ext>
                  </a:extLst>
                </a:gridCol>
                <a:gridCol w="1996304">
                  <a:extLst>
                    <a:ext uri="{9D8B030D-6E8A-4147-A177-3AD203B41FA5}">
                      <a16:colId xmlns:a16="http://schemas.microsoft.com/office/drawing/2014/main" val="4150856889"/>
                    </a:ext>
                  </a:extLst>
                </a:gridCol>
                <a:gridCol w="966612">
                  <a:extLst>
                    <a:ext uri="{9D8B030D-6E8A-4147-A177-3AD203B41FA5}">
                      <a16:colId xmlns:a16="http://schemas.microsoft.com/office/drawing/2014/main" val="2027412739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뉴스 제목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환율 변동 값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Y</a:t>
                      </a:r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값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3517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6/2 - 6/1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9951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6/3 - 6/2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4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40608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6/4 - 6/3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392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00695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873D0B0-9C12-4514-A590-1A069AB360E3}"/>
              </a:ext>
            </a:extLst>
          </p:cNvPr>
          <p:cNvSpPr/>
          <p:nvPr/>
        </p:nvSpPr>
        <p:spPr>
          <a:xfrm>
            <a:off x="7717932" y="2781300"/>
            <a:ext cx="938388" cy="2590800"/>
          </a:xfrm>
          <a:prstGeom prst="rect">
            <a:avLst/>
          </a:prstGeom>
          <a:noFill/>
          <a:ln w="57150">
            <a:solidFill>
              <a:srgbClr val="3A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4DF168F-9182-4715-9065-74E43288240C}"/>
              </a:ext>
            </a:extLst>
          </p:cNvPr>
          <p:cNvSpPr/>
          <p:nvPr/>
        </p:nvSpPr>
        <p:spPr>
          <a:xfrm flipV="1">
            <a:off x="7958526" y="5524500"/>
            <a:ext cx="457200" cy="457200"/>
          </a:xfrm>
          <a:prstGeom prst="downArrow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C045956-6E51-4D38-A328-D081C60FD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72817"/>
              </p:ext>
            </p:extLst>
          </p:nvPr>
        </p:nvGraphicFramePr>
        <p:xfrm>
          <a:off x="6394808" y="6134100"/>
          <a:ext cx="3584637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679">
                  <a:extLst>
                    <a:ext uri="{9D8B030D-6E8A-4147-A177-3AD203B41FA5}">
                      <a16:colId xmlns:a16="http://schemas.microsoft.com/office/drawing/2014/main" val="444483753"/>
                    </a:ext>
                  </a:extLst>
                </a:gridCol>
                <a:gridCol w="610679">
                  <a:extLst>
                    <a:ext uri="{9D8B030D-6E8A-4147-A177-3AD203B41FA5}">
                      <a16:colId xmlns:a16="http://schemas.microsoft.com/office/drawing/2014/main" val="3727661495"/>
                    </a:ext>
                  </a:extLst>
                </a:gridCol>
                <a:gridCol w="610679">
                  <a:extLst>
                    <a:ext uri="{9D8B030D-6E8A-4147-A177-3AD203B41FA5}">
                      <a16:colId xmlns:a16="http://schemas.microsoft.com/office/drawing/2014/main" val="28589626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736565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03372178"/>
                    </a:ext>
                  </a:extLst>
                </a:gridCol>
              </a:tblGrid>
              <a:tr h="243840"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환율 변동 값</a:t>
                      </a:r>
                      <a:r>
                        <a:rPr lang="en-US" altLang="ko-KR" sz="1800" b="0" kern="12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(x)</a:t>
                      </a:r>
                      <a:endParaRPr lang="ko-KR" altLang="en-US" sz="1800" b="0" kern="12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Y</a:t>
                      </a:r>
                      <a:r>
                        <a:rPr lang="ko-KR" altLang="en-US" sz="1800" b="0" kern="12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값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가중치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3517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-40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-30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-32.6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9951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-30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-20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1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-24.2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40608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-20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-10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2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-12.9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3920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-10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80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3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-3.5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179107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10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4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3.6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007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10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20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5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13.0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88751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20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30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6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22.6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40814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30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40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7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32.5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3965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40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8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42.7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00695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9538E66-D6F0-4EB4-A30E-EE2C9094B9F2}"/>
              </a:ext>
            </a:extLst>
          </p:cNvPr>
          <p:cNvGraphicFramePr>
            <a:graphicFrameLocks noGrp="1"/>
          </p:cNvGraphicFramePr>
          <p:nvPr/>
        </p:nvGraphicFramePr>
        <p:xfrm>
          <a:off x="9395625" y="2781300"/>
          <a:ext cx="685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088">
                  <a:extLst>
                    <a:ext uri="{9D8B030D-6E8A-4147-A177-3AD203B41FA5}">
                      <a16:colId xmlns:a16="http://schemas.microsoft.com/office/drawing/2014/main" val="444483753"/>
                    </a:ext>
                  </a:extLst>
                </a:gridCol>
                <a:gridCol w="1442478">
                  <a:extLst>
                    <a:ext uri="{9D8B030D-6E8A-4147-A177-3AD203B41FA5}">
                      <a16:colId xmlns:a16="http://schemas.microsoft.com/office/drawing/2014/main" val="587365654"/>
                    </a:ext>
                  </a:extLst>
                </a:gridCol>
                <a:gridCol w="1442478">
                  <a:extLst>
                    <a:ext uri="{9D8B030D-6E8A-4147-A177-3AD203B41FA5}">
                      <a16:colId xmlns:a16="http://schemas.microsoft.com/office/drawing/2014/main" val="4114268109"/>
                    </a:ext>
                  </a:extLst>
                </a:gridCol>
                <a:gridCol w="1442478">
                  <a:extLst>
                    <a:ext uri="{9D8B030D-6E8A-4147-A177-3AD203B41FA5}">
                      <a16:colId xmlns:a16="http://schemas.microsoft.com/office/drawing/2014/main" val="2048494973"/>
                    </a:ext>
                  </a:extLst>
                </a:gridCol>
                <a:gridCol w="1442478">
                  <a:extLst>
                    <a:ext uri="{9D8B030D-6E8A-4147-A177-3AD203B41FA5}">
                      <a16:colId xmlns:a16="http://schemas.microsoft.com/office/drawing/2014/main" val="2027412739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한국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미국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미국</a:t>
                      </a:r>
                      <a:r>
                        <a:rPr lang="en-US" altLang="ko-KR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外</a:t>
                      </a:r>
                      <a:endParaRPr lang="ko-KR" altLang="en-US" sz="2400" b="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USD/KRW</a:t>
                      </a:r>
                      <a:endParaRPr lang="ko-KR" altLang="en-US" sz="2400" b="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3517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5/31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9951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40608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392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00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526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>
            <a:extLst>
              <a:ext uri="{FF2B5EF4-FFF2-40B4-BE49-F238E27FC236}">
                <a16:creationId xmlns:a16="http://schemas.microsoft.com/office/drawing/2014/main" id="{BBB11C1F-F521-4C35-8D9D-D2F12E2063B3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모델 상세설명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F20834-6861-47AC-904E-1DD1C7849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93543"/>
              </p:ext>
            </p:extLst>
          </p:nvPr>
        </p:nvGraphicFramePr>
        <p:xfrm>
          <a:off x="1798320" y="2781300"/>
          <a:ext cx="685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94">
                  <a:extLst>
                    <a:ext uri="{9D8B030D-6E8A-4147-A177-3AD203B41FA5}">
                      <a16:colId xmlns:a16="http://schemas.microsoft.com/office/drawing/2014/main" val="444483753"/>
                    </a:ext>
                  </a:extLst>
                </a:gridCol>
                <a:gridCol w="2924390">
                  <a:extLst>
                    <a:ext uri="{9D8B030D-6E8A-4147-A177-3AD203B41FA5}">
                      <a16:colId xmlns:a16="http://schemas.microsoft.com/office/drawing/2014/main" val="587365654"/>
                    </a:ext>
                  </a:extLst>
                </a:gridCol>
                <a:gridCol w="1996304">
                  <a:extLst>
                    <a:ext uri="{9D8B030D-6E8A-4147-A177-3AD203B41FA5}">
                      <a16:colId xmlns:a16="http://schemas.microsoft.com/office/drawing/2014/main" val="4150856889"/>
                    </a:ext>
                  </a:extLst>
                </a:gridCol>
                <a:gridCol w="966612">
                  <a:extLst>
                    <a:ext uri="{9D8B030D-6E8A-4147-A177-3AD203B41FA5}">
                      <a16:colId xmlns:a16="http://schemas.microsoft.com/office/drawing/2014/main" val="2027412739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뉴스 제목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환율 변동 값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Y</a:t>
                      </a:r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값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3517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6/2 - 6/1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9951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6/3 - 6/2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4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40608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6/4 - 6/3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392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006953"/>
                  </a:ext>
                </a:extLst>
              </a:tr>
            </a:tbl>
          </a:graphicData>
        </a:graphic>
      </p:graphicFrame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4DF168F-9182-4715-9065-74E43288240C}"/>
              </a:ext>
            </a:extLst>
          </p:cNvPr>
          <p:cNvSpPr/>
          <p:nvPr/>
        </p:nvSpPr>
        <p:spPr>
          <a:xfrm flipV="1">
            <a:off x="7958526" y="5524500"/>
            <a:ext cx="457200" cy="457200"/>
          </a:xfrm>
          <a:prstGeom prst="downArrow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C045956-6E51-4D38-A328-D081C60FD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106165"/>
              </p:ext>
            </p:extLst>
          </p:nvPr>
        </p:nvGraphicFramePr>
        <p:xfrm>
          <a:off x="6394808" y="6134100"/>
          <a:ext cx="3584637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679">
                  <a:extLst>
                    <a:ext uri="{9D8B030D-6E8A-4147-A177-3AD203B41FA5}">
                      <a16:colId xmlns:a16="http://schemas.microsoft.com/office/drawing/2014/main" val="444483753"/>
                    </a:ext>
                  </a:extLst>
                </a:gridCol>
                <a:gridCol w="610679">
                  <a:extLst>
                    <a:ext uri="{9D8B030D-6E8A-4147-A177-3AD203B41FA5}">
                      <a16:colId xmlns:a16="http://schemas.microsoft.com/office/drawing/2014/main" val="3727661495"/>
                    </a:ext>
                  </a:extLst>
                </a:gridCol>
                <a:gridCol w="610679">
                  <a:extLst>
                    <a:ext uri="{9D8B030D-6E8A-4147-A177-3AD203B41FA5}">
                      <a16:colId xmlns:a16="http://schemas.microsoft.com/office/drawing/2014/main" val="28589626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736565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03372178"/>
                    </a:ext>
                  </a:extLst>
                </a:gridCol>
              </a:tblGrid>
              <a:tr h="243840"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환율 변동 값</a:t>
                      </a:r>
                      <a:r>
                        <a:rPr lang="en-US" altLang="ko-KR" sz="1800" b="0" kern="12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(x)</a:t>
                      </a:r>
                      <a:endParaRPr lang="ko-KR" altLang="en-US" sz="1800" b="0" kern="12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Y</a:t>
                      </a:r>
                      <a:r>
                        <a:rPr lang="ko-KR" altLang="en-US" sz="1800" b="0" kern="12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값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가중치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3517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-40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-30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-32.6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9951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-30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-20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1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-24.2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40608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-20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-10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2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-12.9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3920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-10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80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3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-3.5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179107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10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4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3.6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007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10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20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5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13.0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88751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20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30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6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22.6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40814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30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40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7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32.5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83965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40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 x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HG꼬딕씨 20g" panose="02020603020101020101" pitchFamily="18" charset="-127"/>
                          <a:ea typeface="HG꼬딕씨 20g" panose="02020603020101020101" pitchFamily="18" charset="-127"/>
                          <a:cs typeface="+mn-cs"/>
                        </a:rPr>
                        <a:t>&lt;=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HG꼬딕씨 20g" panose="02020603020101020101" pitchFamily="18" charset="-127"/>
                        <a:ea typeface="HG꼬딕씨 20g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L="144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8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20g" panose="02020603020101020101" pitchFamily="18" charset="-127"/>
                          <a:ea typeface="HG꼬딕씨 20g" panose="02020603020101020101" pitchFamily="18" charset="-127"/>
                        </a:rPr>
                        <a:t>42.7</a:t>
                      </a:r>
                      <a:endParaRPr lang="ko-KR" altLang="en-US" sz="18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20g" panose="02020603020101020101" pitchFamily="18" charset="-127"/>
                        <a:ea typeface="HG꼬딕씨 20g" panose="02020603020101020101" pitchFamily="18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00695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9538E66-D6F0-4EB4-A30E-EE2C9094B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037854"/>
              </p:ext>
            </p:extLst>
          </p:nvPr>
        </p:nvGraphicFramePr>
        <p:xfrm>
          <a:off x="9395625" y="2781300"/>
          <a:ext cx="685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088">
                  <a:extLst>
                    <a:ext uri="{9D8B030D-6E8A-4147-A177-3AD203B41FA5}">
                      <a16:colId xmlns:a16="http://schemas.microsoft.com/office/drawing/2014/main" val="444483753"/>
                    </a:ext>
                  </a:extLst>
                </a:gridCol>
                <a:gridCol w="1442478">
                  <a:extLst>
                    <a:ext uri="{9D8B030D-6E8A-4147-A177-3AD203B41FA5}">
                      <a16:colId xmlns:a16="http://schemas.microsoft.com/office/drawing/2014/main" val="587365654"/>
                    </a:ext>
                  </a:extLst>
                </a:gridCol>
                <a:gridCol w="1442478">
                  <a:extLst>
                    <a:ext uri="{9D8B030D-6E8A-4147-A177-3AD203B41FA5}">
                      <a16:colId xmlns:a16="http://schemas.microsoft.com/office/drawing/2014/main" val="4114268109"/>
                    </a:ext>
                  </a:extLst>
                </a:gridCol>
                <a:gridCol w="1442478">
                  <a:extLst>
                    <a:ext uri="{9D8B030D-6E8A-4147-A177-3AD203B41FA5}">
                      <a16:colId xmlns:a16="http://schemas.microsoft.com/office/drawing/2014/main" val="2048494973"/>
                    </a:ext>
                  </a:extLst>
                </a:gridCol>
                <a:gridCol w="1442478">
                  <a:extLst>
                    <a:ext uri="{9D8B030D-6E8A-4147-A177-3AD203B41FA5}">
                      <a16:colId xmlns:a16="http://schemas.microsoft.com/office/drawing/2014/main" val="2027412739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한국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미국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미국</a:t>
                      </a:r>
                      <a:r>
                        <a:rPr lang="en-US" altLang="ko-KR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外</a:t>
                      </a:r>
                      <a:endParaRPr lang="ko-KR" altLang="en-US" sz="2400" b="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+mn-cs"/>
                        </a:rPr>
                        <a:t>USD/KRW</a:t>
                      </a:r>
                      <a:endParaRPr lang="ko-KR" altLang="en-US" sz="2400" b="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3517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5/31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9951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6/1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40608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6/2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HG꼬딕씨 40g" panose="02020603020101020101" pitchFamily="18" charset="-127"/>
                          <a:ea typeface="HG꼬딕씨 40g" panose="02020603020101020101" pitchFamily="18" charset="-127"/>
                        </a:rPr>
                        <a:t>6/3</a:t>
                      </a:r>
                      <a:endParaRPr lang="ko-KR" altLang="en-US" sz="2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HG꼬딕씨 40g" panose="02020603020101020101" pitchFamily="18" charset="-127"/>
                        <a:ea typeface="HG꼬딕씨 40g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392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HG꼬딕씨 40g" panose="02020603020101020101" pitchFamily="18" charset="-127"/>
                          <a:ea typeface="HG꼬딕씨 40g" panose="02020603020101020101" pitchFamily="18" charset="-127"/>
                          <a:cs typeface="+mn-cs"/>
                        </a:rPr>
                        <a:t>…</a:t>
                      </a:r>
                      <a:endParaRPr kumimoji="0" lang="ko-KR" altLang="en-US" sz="24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/>
                            </a:gs>
                            <a:gs pos="100000">
                              <a:prstClr val="black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00695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F2AFCEE8-8BE1-4C5D-9FC8-3CBE9B6FF520}"/>
              </a:ext>
            </a:extLst>
          </p:cNvPr>
          <p:cNvSpPr/>
          <p:nvPr/>
        </p:nvSpPr>
        <p:spPr>
          <a:xfrm>
            <a:off x="9395625" y="3281607"/>
            <a:ext cx="6837337" cy="51184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8C11FF-8D1E-4BFF-ABA0-F662EC2D0EB6}"/>
              </a:ext>
            </a:extLst>
          </p:cNvPr>
          <p:cNvSpPr/>
          <p:nvPr/>
        </p:nvSpPr>
        <p:spPr>
          <a:xfrm>
            <a:off x="14802596" y="3793454"/>
            <a:ext cx="1430366" cy="53339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CAB9DFE-E14F-442C-8752-72F732A6F07B}"/>
              </a:ext>
            </a:extLst>
          </p:cNvPr>
          <p:cNvSpPr/>
          <p:nvPr/>
        </p:nvSpPr>
        <p:spPr>
          <a:xfrm>
            <a:off x="16329825" y="2019300"/>
            <a:ext cx="263406" cy="1774149"/>
          </a:xfrm>
          <a:prstGeom prst="rightBracket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F6152-E5FD-4BDF-99D2-DA513C4AB663}"/>
              </a:ext>
            </a:extLst>
          </p:cNvPr>
          <p:cNvSpPr txBox="1"/>
          <p:nvPr/>
        </p:nvSpPr>
        <p:spPr>
          <a:xfrm>
            <a:off x="16665661" y="2857500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1"/>
                </a:gradFill>
                <a:latin typeface="카이겐고딕 KR Light" panose="020B0302020203020207" pitchFamily="34" charset="-128"/>
                <a:ea typeface="카이겐고딕 KR Light" panose="020B0302020203020207" pitchFamily="34" charset="-128"/>
                <a:cs typeface="KoPubWorld돋움체_Pro Medium" panose="00000600000000000000" pitchFamily="50" charset="-127"/>
              </a:rPr>
              <a:t>…</a:t>
            </a:r>
            <a:endParaRPr lang="en-US" altLang="ko-KR" sz="2400" dirty="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400" dirty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T-1</a:t>
            </a: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B739478D-1497-474F-A0CA-65DA4395C231}"/>
              </a:ext>
            </a:extLst>
          </p:cNvPr>
          <p:cNvSpPr/>
          <p:nvPr/>
        </p:nvSpPr>
        <p:spPr>
          <a:xfrm>
            <a:off x="16329825" y="3793450"/>
            <a:ext cx="263406" cy="533402"/>
          </a:xfrm>
          <a:prstGeom prst="rightBracket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3CA13-8949-48D6-B495-3AB7CD483439}"/>
              </a:ext>
            </a:extLst>
          </p:cNvPr>
          <p:cNvSpPr txBox="1"/>
          <p:nvPr/>
        </p:nvSpPr>
        <p:spPr>
          <a:xfrm>
            <a:off x="16597591" y="3661199"/>
            <a:ext cx="739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T</a:t>
            </a:r>
            <a:r>
              <a:rPr lang="ko-KR" altLang="en-US" sz="2400" dirty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값</a:t>
            </a:r>
            <a:endParaRPr lang="en-US" altLang="ko-KR" sz="2400" dirty="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400" dirty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예측</a:t>
            </a:r>
            <a:endParaRPr lang="en-US" altLang="ko-KR" sz="2400" dirty="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3754B5-1348-41D9-9A9A-05C436B41C0E}"/>
              </a:ext>
            </a:extLst>
          </p:cNvPr>
          <p:cNvSpPr/>
          <p:nvPr/>
        </p:nvSpPr>
        <p:spPr>
          <a:xfrm>
            <a:off x="7717932" y="3281612"/>
            <a:ext cx="938388" cy="51184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8E18F91-82CB-4AE7-928F-0FBE1E05A0F4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8656320" y="3537533"/>
            <a:ext cx="6146276" cy="522620"/>
          </a:xfrm>
          <a:prstGeom prst="bentConnector3">
            <a:avLst>
              <a:gd name="adj1" fmla="val 6360"/>
            </a:avLst>
          </a:prstGeom>
          <a:ln w="57150">
            <a:solidFill>
              <a:srgbClr val="D131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D820BB6-E66E-432C-97C0-F5B50DFA7028}"/>
              </a:ext>
            </a:extLst>
          </p:cNvPr>
          <p:cNvSpPr/>
          <p:nvPr/>
        </p:nvSpPr>
        <p:spPr>
          <a:xfrm>
            <a:off x="8229599" y="7602463"/>
            <a:ext cx="1749845" cy="36043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195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>
            <a:extLst>
              <a:ext uri="{FF2B5EF4-FFF2-40B4-BE49-F238E27FC236}">
                <a16:creationId xmlns:a16="http://schemas.microsoft.com/office/drawing/2014/main" id="{BBB11C1F-F521-4C35-8D9D-D2F12E2063B3}"/>
              </a:ext>
            </a:extLst>
          </p:cNvPr>
          <p:cNvSpPr txBox="1"/>
          <p:nvPr/>
        </p:nvSpPr>
        <p:spPr>
          <a:xfrm>
            <a:off x="1951700" y="783781"/>
            <a:ext cx="11002299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텍스트 </a:t>
            </a:r>
            <a:r>
              <a:rPr lang="en-US" altLang="ko-KR" sz="8000" kern="0" dirty="0" err="1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Dateset</a:t>
            </a:r>
            <a:r>
              <a:rPr lang="en-US" altLang="ko-KR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결과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BC56F9-2E3A-4491-ABD0-A162E47FC5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00" y="3763500"/>
            <a:ext cx="8640000" cy="28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EB18C3-CAC6-4F81-A565-FBCBDFE61D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0" y="3763500"/>
            <a:ext cx="8640000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D9A36-6C0A-4A87-BDC4-9BDE2644B12F}"/>
              </a:ext>
            </a:extLst>
          </p:cNvPr>
          <p:cNvSpPr txBox="1"/>
          <p:nvPr/>
        </p:nvSpPr>
        <p:spPr>
          <a:xfrm>
            <a:off x="3266422" y="6927657"/>
            <a:ext cx="4033156" cy="1095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5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개 키워드 검색 뉴스</a:t>
            </a: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결과</a:t>
            </a:r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정확도 </a:t>
            </a:r>
            <a:r>
              <a:rPr lang="en-US" altLang="ko-KR" sz="28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74.7%</a:t>
            </a:r>
            <a:endParaRPr lang="en-US" altLang="ko-KR" kern="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BFEEB-693D-4EBF-8B94-7C8076F5D9BC}"/>
              </a:ext>
            </a:extLst>
          </p:cNvPr>
          <p:cNvSpPr txBox="1"/>
          <p:nvPr/>
        </p:nvSpPr>
        <p:spPr>
          <a:xfrm>
            <a:off x="10988422" y="6927657"/>
            <a:ext cx="4033156" cy="1095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경제</a:t>
            </a: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국제 분야 뉴스</a:t>
            </a:r>
            <a:r>
              <a:rPr lang="en-US" altLang="ko-KR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rPr>
              <a:t>결과</a:t>
            </a:r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정확도 </a:t>
            </a:r>
            <a:r>
              <a:rPr lang="en-US" altLang="ko-KR" sz="28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53.4%</a:t>
            </a:r>
            <a:endParaRPr lang="en-US" altLang="ko-KR" kern="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87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>
            <a:extLst>
              <a:ext uri="{FF2B5EF4-FFF2-40B4-BE49-F238E27FC236}">
                <a16:creationId xmlns:a16="http://schemas.microsoft.com/office/drawing/2014/main" id="{BBB11C1F-F521-4C35-8D9D-D2F12E2063B3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모델 </a:t>
            </a:r>
            <a:r>
              <a:rPr lang="en-US" altLang="ko-KR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FE45C0-122D-4125-AC2F-F7D1221EB2D9}"/>
              </a:ext>
            </a:extLst>
          </p:cNvPr>
          <p:cNvSpPr txBox="1"/>
          <p:nvPr/>
        </p:nvSpPr>
        <p:spPr>
          <a:xfrm>
            <a:off x="1478280" y="4143818"/>
            <a:ext cx="4815817" cy="382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DA-RNN Model</a:t>
            </a:r>
          </a:p>
          <a:p>
            <a:pPr>
              <a:lnSpc>
                <a:spcPct val="120000"/>
              </a:lnSpc>
            </a:pPr>
            <a:endParaRPr lang="en-US" altLang="ko-KR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batch_size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= 32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Epoch = 30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learning_rate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= 0.001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time_step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= 10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data_rate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rPr>
              <a:t> = 9:1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B78DF4-DE00-4F04-8063-3B1120EBAF3D}"/>
              </a:ext>
            </a:extLst>
          </p:cNvPr>
          <p:cNvCxnSpPr>
            <a:cxnSpLocks/>
          </p:cNvCxnSpPr>
          <p:nvPr/>
        </p:nvCxnSpPr>
        <p:spPr>
          <a:xfrm>
            <a:off x="6563671" y="3390900"/>
            <a:ext cx="0" cy="53340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CD1225E-BF85-4E1F-85D8-85F7987EE267}"/>
              </a:ext>
            </a:extLst>
          </p:cNvPr>
          <p:cNvCxnSpPr>
            <a:cxnSpLocks/>
          </p:cNvCxnSpPr>
          <p:nvPr/>
        </p:nvCxnSpPr>
        <p:spPr>
          <a:xfrm>
            <a:off x="11758431" y="3390900"/>
            <a:ext cx="0" cy="53340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4E1B8C2-9817-475E-A205-AB6F4AE0C9D8}"/>
              </a:ext>
            </a:extLst>
          </p:cNvPr>
          <p:cNvSpPr txBox="1"/>
          <p:nvPr/>
        </p:nvSpPr>
        <p:spPr>
          <a:xfrm>
            <a:off x="11992814" y="4143818"/>
            <a:ext cx="4815817" cy="3311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TEXT PRE</a:t>
            </a:r>
          </a:p>
          <a:p>
            <a:pPr>
              <a:lnSpc>
                <a:spcPct val="120000"/>
              </a:lnSpc>
            </a:pPr>
            <a:endParaRPr lang="en-US" altLang="ko-KR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max_len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문장 내 단어 수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) : 10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max_sentence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문장 수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) : 35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embedding_matrix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: 512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ko-KR" altLang="en-US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형태소 분석 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mpck</a:t>
            </a:r>
            <a:endParaRPr lang="en-US" altLang="ko-KR" sz="2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50589-E856-4863-9BD3-0115D25AE387}"/>
              </a:ext>
            </a:extLst>
          </p:cNvPr>
          <p:cNvSpPr txBox="1"/>
          <p:nvPr/>
        </p:nvSpPr>
        <p:spPr>
          <a:xfrm>
            <a:off x="6753143" y="4143818"/>
            <a:ext cx="4815817" cy="382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HAN Model</a:t>
            </a:r>
          </a:p>
          <a:p>
            <a:pPr>
              <a:lnSpc>
                <a:spcPct val="120000"/>
              </a:lnSpc>
            </a:pPr>
            <a:endParaRPr lang="en-US" altLang="ko-KR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nb_class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= 9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learning_rate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= 0.0001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batch_size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= 10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Epoch = 100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data_rate</a:t>
            </a:r>
            <a:r>
              <a:rPr lang="en-US" altLang="ko-KR" sz="2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 = 8:1:1</a:t>
            </a:r>
          </a:p>
        </p:txBody>
      </p:sp>
    </p:spTree>
    <p:extLst>
      <p:ext uri="{BB962C8B-B14F-4D97-AF65-F5344CB8AC3E}">
        <p14:creationId xmlns:p14="http://schemas.microsoft.com/office/powerpoint/2010/main" val="584765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912" y="-12559"/>
            <a:ext cx="18536892" cy="5877946"/>
            <a:chOff x="-87912" y="-12559"/>
            <a:chExt cx="18536892" cy="58779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912" y="-12559"/>
              <a:ext cx="18536892" cy="5877946"/>
            </a:xfrm>
            <a:prstGeom prst="rect">
              <a:avLst/>
            </a:prstGeom>
          </p:spPr>
        </p:pic>
      </p:grp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41F405E3-6C5E-40B8-9AE3-CBB9F804628B}"/>
              </a:ext>
            </a:extLst>
          </p:cNvPr>
          <p:cNvGrpSpPr/>
          <p:nvPr/>
        </p:nvGrpSpPr>
        <p:grpSpPr>
          <a:xfrm>
            <a:off x="-87912" y="-156938"/>
            <a:ext cx="18536892" cy="5877946"/>
            <a:chOff x="-87912" y="-12559"/>
            <a:chExt cx="18536892" cy="587794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01B25389-D59E-494C-94DA-863251EA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912" y="-12559"/>
              <a:ext cx="18536892" cy="5877946"/>
            </a:xfrm>
            <a:prstGeom prst="rect">
              <a:avLst/>
            </a:prstGeom>
          </p:spPr>
        </p:pic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BC9E8663-1507-476D-917F-609AAC2FDD7D}"/>
              </a:ext>
            </a:extLst>
          </p:cNvPr>
          <p:cNvSpPr txBox="1"/>
          <p:nvPr/>
        </p:nvSpPr>
        <p:spPr>
          <a:xfrm>
            <a:off x="7650916" y="6904224"/>
            <a:ext cx="3059237" cy="685697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ctr">
              <a:defRPr sz="3200" kern="0" spc="-200">
                <a:solidFill>
                  <a:srgbClr val="0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defRPr>
            </a:lvl1pPr>
          </a:lstStyle>
          <a:p>
            <a:r>
              <a:rPr lang="ko-KR" altLang="en-US" spc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프로젝트 개요</a:t>
            </a:r>
            <a:endParaRPr lang="en-US" spc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2DB78C4-ECAA-457A-AC00-34EC42688607}"/>
              </a:ext>
            </a:extLst>
          </p:cNvPr>
          <p:cNvSpPr txBox="1"/>
          <p:nvPr/>
        </p:nvSpPr>
        <p:spPr>
          <a:xfrm>
            <a:off x="7879516" y="7589921"/>
            <a:ext cx="2602037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Light" panose="00000300000000000000" pitchFamily="50" charset="-127"/>
              </a:rPr>
              <a:t>기획배경 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Light" panose="00000300000000000000" pitchFamily="50" charset="-127"/>
              </a:rPr>
              <a:t>프로젝트 목표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Light" panose="00000300000000000000" pitchFamily="50" charset="-127"/>
              </a:rPr>
              <a:t>추진 일정</a:t>
            </a:r>
            <a:endParaRPr lang="en-US" sz="2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838AC9-755E-4557-813C-ACC6D4EBBDB8}"/>
              </a:ext>
            </a:extLst>
          </p:cNvPr>
          <p:cNvGrpSpPr/>
          <p:nvPr/>
        </p:nvGrpSpPr>
        <p:grpSpPr>
          <a:xfrm>
            <a:off x="8410048" y="4943828"/>
            <a:ext cx="1540973" cy="1540973"/>
            <a:chOff x="2103786" y="5141246"/>
            <a:chExt cx="1540973" cy="1540973"/>
          </a:xfrm>
        </p:grpSpPr>
        <p:grpSp>
          <p:nvGrpSpPr>
            <p:cNvPr id="17" name="그룹 1002">
              <a:extLst>
                <a:ext uri="{FF2B5EF4-FFF2-40B4-BE49-F238E27FC236}">
                  <a16:creationId xmlns:a16="http://schemas.microsoft.com/office/drawing/2014/main" id="{AFB17B85-58A4-4AFE-823D-BECD7CF9450C}"/>
                </a:ext>
              </a:extLst>
            </p:cNvPr>
            <p:cNvGrpSpPr/>
            <p:nvPr/>
          </p:nvGrpSpPr>
          <p:grpSpPr>
            <a:xfrm>
              <a:off x="2103786" y="5141246"/>
              <a:ext cx="1540973" cy="1540973"/>
              <a:chOff x="1969963" y="5081926"/>
              <a:chExt cx="1540973" cy="1540973"/>
            </a:xfrm>
          </p:grpSpPr>
          <p:pic>
            <p:nvPicPr>
              <p:cNvPr id="19" name="Object 15">
                <a:extLst>
                  <a:ext uri="{FF2B5EF4-FFF2-40B4-BE49-F238E27FC236}">
                    <a16:creationId xmlns:a16="http://schemas.microsoft.com/office/drawing/2014/main" id="{DCD97EB8-FA51-4962-B419-FC155F691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69963" y="5081926"/>
                <a:ext cx="1540973" cy="1540973"/>
              </a:xfrm>
              <a:prstGeom prst="rect">
                <a:avLst/>
              </a:prstGeom>
            </p:spPr>
          </p:pic>
        </p:grpSp>
        <p:sp>
          <p:nvSpPr>
            <p:cNvPr id="18" name="Object 27">
              <a:extLst>
                <a:ext uri="{FF2B5EF4-FFF2-40B4-BE49-F238E27FC236}">
                  <a16:creationId xmlns:a16="http://schemas.microsoft.com/office/drawing/2014/main" id="{9508FB03-0DD6-4B1F-8CE8-261627A5C892}"/>
                </a:ext>
              </a:extLst>
            </p:cNvPr>
            <p:cNvSpPr txBox="1"/>
            <p:nvPr/>
          </p:nvSpPr>
          <p:spPr>
            <a:xfrm>
              <a:off x="2460237" y="5511742"/>
              <a:ext cx="828071" cy="79998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rPr>
                <a:t>01</a:t>
              </a:r>
              <a:endParaRPr lang="en-US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43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3">
            <a:extLst>
              <a:ext uri="{FF2B5EF4-FFF2-40B4-BE49-F238E27FC236}">
                <a16:creationId xmlns:a16="http://schemas.microsoft.com/office/drawing/2014/main" id="{974A2442-9FA2-47F5-9C61-DA2B95DCB594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62369" y="3846258"/>
            <a:ext cx="1206000" cy="1206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grpSp>
        <p:nvGrpSpPr>
          <p:cNvPr id="1002" name="그룹 1002"/>
          <p:cNvGrpSpPr/>
          <p:nvPr/>
        </p:nvGrpSpPr>
        <p:grpSpPr>
          <a:xfrm>
            <a:off x="-25118" y="4426081"/>
            <a:ext cx="18326426" cy="6163714"/>
            <a:chOff x="-25118" y="6419990"/>
            <a:chExt cx="18326426" cy="39251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5118" y="6419990"/>
              <a:ext cx="6118351" cy="3925114"/>
              <a:chOff x="-25118" y="6419990"/>
              <a:chExt cx="6118351" cy="39251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5118" y="6419990"/>
                <a:ext cx="6118351" cy="39251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074149" y="6419990"/>
              <a:ext cx="6118351" cy="3910368"/>
              <a:chOff x="6074149" y="6419990"/>
              <a:chExt cx="6118351" cy="391036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74149" y="6419990"/>
                <a:ext cx="6118351" cy="391036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82957" y="6419990"/>
              <a:ext cx="6118351" cy="3925114"/>
              <a:chOff x="12182957" y="6419990"/>
              <a:chExt cx="6118351" cy="39251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82957" y="6419990"/>
                <a:ext cx="6118351" cy="3925114"/>
              </a:xfrm>
              <a:prstGeom prst="rect">
                <a:avLst/>
              </a:prstGeom>
            </p:spPr>
          </p:pic>
        </p:grp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0C67DC4F-1B70-4744-9EE3-7795A2C08A71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A27CD6-E381-489D-BCB7-97D0743C704C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66C6139-C7A3-4440-951C-E9583CC7C5FE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5215BF9-6FF9-40E8-9D5B-A55254A85A44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730E11-1A06-4AE3-BEAE-6B013C9652E0}"/>
              </a:ext>
            </a:extLst>
          </p:cNvPr>
          <p:cNvGrpSpPr/>
          <p:nvPr/>
        </p:nvGrpSpPr>
        <p:grpSpPr>
          <a:xfrm>
            <a:off x="2431557" y="3846258"/>
            <a:ext cx="1205000" cy="1205000"/>
            <a:chOff x="2330474" y="3879273"/>
            <a:chExt cx="1205000" cy="1205000"/>
          </a:xfrm>
        </p:grpSpPr>
        <p:grpSp>
          <p:nvGrpSpPr>
            <p:cNvPr id="30" name="그룹 1002">
              <a:extLst>
                <a:ext uri="{FF2B5EF4-FFF2-40B4-BE49-F238E27FC236}">
                  <a16:creationId xmlns:a16="http://schemas.microsoft.com/office/drawing/2014/main" id="{6D977D57-9EE8-42A7-AF2F-21DDAE237EE9}"/>
                </a:ext>
              </a:extLst>
            </p:cNvPr>
            <p:cNvGrpSpPr/>
            <p:nvPr/>
          </p:nvGrpSpPr>
          <p:grpSpPr>
            <a:xfrm>
              <a:off x="2330474" y="3879273"/>
              <a:ext cx="1205000" cy="1205000"/>
              <a:chOff x="1969963" y="5081926"/>
              <a:chExt cx="1540973" cy="154097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2B8557B1-EBF0-4220-B71C-C0AC3ACF6A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69963" y="5081926"/>
                <a:ext cx="1540973" cy="1540973"/>
              </a:xfrm>
              <a:prstGeom prst="rect">
                <a:avLst/>
              </a:prstGeom>
            </p:spPr>
          </p:pic>
        </p:grp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57D876A5-498B-44D6-A77C-DB485EDD086E}"/>
                </a:ext>
              </a:extLst>
            </p:cNvPr>
            <p:cNvSpPr txBox="1"/>
            <p:nvPr/>
          </p:nvSpPr>
          <p:spPr>
            <a:xfrm>
              <a:off x="2572673" y="4133695"/>
              <a:ext cx="720602" cy="69615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rPr>
                <a:t>01</a:t>
              </a:r>
              <a:endParaRPr lang="en-US" sz="4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1C025E-8639-4F1B-B800-50EE9F2C132F}"/>
              </a:ext>
            </a:extLst>
          </p:cNvPr>
          <p:cNvGrpSpPr/>
          <p:nvPr/>
        </p:nvGrpSpPr>
        <p:grpSpPr>
          <a:xfrm>
            <a:off x="6721469" y="5219700"/>
            <a:ext cx="4845063" cy="4711132"/>
            <a:chOff x="6170098" y="4020528"/>
            <a:chExt cx="2597616" cy="252581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18EF9ED-1AFC-40DD-A129-68F273D985F4}"/>
                </a:ext>
              </a:extLst>
            </p:cNvPr>
            <p:cNvGrpSpPr/>
            <p:nvPr/>
          </p:nvGrpSpPr>
          <p:grpSpPr>
            <a:xfrm>
              <a:off x="6372200" y="4020528"/>
              <a:ext cx="2164027" cy="2360800"/>
              <a:chOff x="6372200" y="4020528"/>
              <a:chExt cx="2164027" cy="2360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EE89B8E-DD39-49E8-9593-DDE10B457E34}"/>
                  </a:ext>
                </a:extLst>
              </p:cNvPr>
              <p:cNvSpPr/>
              <p:nvPr/>
            </p:nvSpPr>
            <p:spPr>
              <a:xfrm>
                <a:off x="6372200" y="4020528"/>
                <a:ext cx="2164027" cy="234615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aphicFrame>
            <p:nvGraphicFramePr>
              <p:cNvPr id="38" name="차트 37">
                <a:extLst>
                  <a:ext uri="{FF2B5EF4-FFF2-40B4-BE49-F238E27FC236}">
                    <a16:creationId xmlns:a16="http://schemas.microsoft.com/office/drawing/2014/main" id="{2F2CF5EE-12A8-42D9-AE0A-D2F12B9ABA2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09653132"/>
                  </p:ext>
                </p:extLst>
              </p:nvPr>
            </p:nvGraphicFramePr>
            <p:xfrm>
              <a:off x="6694028" y="4294388"/>
              <a:ext cx="1592287" cy="19389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6AF61D4-5919-486F-BFA0-3948F0FE6470}"/>
                  </a:ext>
                </a:extLst>
              </p:cNvPr>
              <p:cNvSpPr/>
              <p:nvPr/>
            </p:nvSpPr>
            <p:spPr>
              <a:xfrm>
                <a:off x="6372200" y="6365059"/>
                <a:ext cx="2164027" cy="1626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A40468-634D-41FA-9E5E-2B9BC4011796}"/>
                </a:ext>
              </a:extLst>
            </p:cNvPr>
            <p:cNvSpPr txBox="1"/>
            <p:nvPr/>
          </p:nvSpPr>
          <p:spPr>
            <a:xfrm>
              <a:off x="6170098" y="6381328"/>
              <a:ext cx="2597616" cy="16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자료 </a:t>
              </a:r>
              <a:r>
                <a:rPr lang="en-US" altLang="ko-KR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: </a:t>
              </a:r>
              <a:r>
                <a:rPr lang="ko-KR" altLang="en-US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한국예탁결제원 </a:t>
              </a:r>
              <a:r>
                <a:rPr lang="en-US" altLang="ko-KR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/ </a:t>
              </a:r>
              <a:r>
                <a:rPr lang="ko-KR" altLang="en-US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기간 </a:t>
              </a:r>
              <a:r>
                <a:rPr lang="en-US" altLang="ko-KR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HG꼬딕씨 40g" panose="02020603020101020101" pitchFamily="18" charset="-127"/>
                  <a:ea typeface="HG꼬딕씨 40g" panose="02020603020101020101" pitchFamily="18" charset="-127"/>
                </a:rPr>
                <a:t>: 1.1 ~ 11.3</a:t>
              </a:r>
              <a:endParaRPr lang="ko-KR" alt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AC0DD9-07EC-4533-B96E-602AD81A46F9}"/>
                </a:ext>
              </a:extLst>
            </p:cNvPr>
            <p:cNvSpPr txBox="1"/>
            <p:nvPr/>
          </p:nvSpPr>
          <p:spPr>
            <a:xfrm>
              <a:off x="6434005" y="4027942"/>
              <a:ext cx="2016480" cy="214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2020</a:t>
              </a:r>
              <a:r>
                <a:rPr lang="ko-KR" altLang="en-US" sz="2000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</a:rPr>
                <a:t>년 외화 주식 매수 규모</a:t>
              </a:r>
              <a:endParaRPr lang="en-US" altLang="ko-KR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8C1259-BFD6-49A7-B2C0-ED332BB4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62593" y="5981700"/>
            <a:ext cx="5568622" cy="250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17AA3B0-0637-4025-A63D-52104EA4C04A}"/>
              </a:ext>
            </a:extLst>
          </p:cNvPr>
          <p:cNvSpPr txBox="1"/>
          <p:nvPr/>
        </p:nvSpPr>
        <p:spPr>
          <a:xfrm>
            <a:off x="12525629" y="8792379"/>
            <a:ext cx="5442549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외화예금 증가</a:t>
            </a:r>
            <a:endParaRPr lang="en-US" altLang="ko-KR" sz="20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08448-382C-4894-9018-71E1192AAD2E}"/>
              </a:ext>
            </a:extLst>
          </p:cNvPr>
          <p:cNvSpPr txBox="1"/>
          <p:nvPr/>
        </p:nvSpPr>
        <p:spPr>
          <a:xfrm>
            <a:off x="319523" y="9624599"/>
            <a:ext cx="5442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개인투자자 해외주식 투자 증가</a:t>
            </a:r>
            <a:endParaRPr lang="en-US" altLang="ko-KR" sz="20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3B5556D-39B7-4746-89CD-ADBDCF5C3EB6}"/>
              </a:ext>
            </a:extLst>
          </p:cNvPr>
          <p:cNvGrpSpPr/>
          <p:nvPr/>
        </p:nvGrpSpPr>
        <p:grpSpPr>
          <a:xfrm>
            <a:off x="8541000" y="3846258"/>
            <a:ext cx="1206000" cy="1206000"/>
            <a:chOff x="8541000" y="3846258"/>
            <a:chExt cx="1206000" cy="1206000"/>
          </a:xfrm>
        </p:grpSpPr>
        <p:pic>
          <p:nvPicPr>
            <p:cNvPr id="9" name="Object 10">
              <a:extLst>
                <a:ext uri="{FF2B5EF4-FFF2-40B4-BE49-F238E27FC236}">
                  <a16:creationId xmlns:a16="http://schemas.microsoft.com/office/drawing/2014/main" id="{5942AAB4-0726-46AA-A480-4082CE7804C0}"/>
                </a:ext>
              </a:extLst>
            </p:cNvPr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1000" y="3846258"/>
              <a:ext cx="1206000" cy="1206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47" name="Object 27">
              <a:extLst>
                <a:ext uri="{FF2B5EF4-FFF2-40B4-BE49-F238E27FC236}">
                  <a16:creationId xmlns:a16="http://schemas.microsoft.com/office/drawing/2014/main" id="{FBB30DC7-0994-4EAA-A0E6-F78F57340865}"/>
                </a:ext>
              </a:extLst>
            </p:cNvPr>
            <p:cNvSpPr txBox="1"/>
            <p:nvPr/>
          </p:nvSpPr>
          <p:spPr>
            <a:xfrm>
              <a:off x="8658532" y="4078003"/>
              <a:ext cx="930498" cy="69615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rPr>
                <a:t>02</a:t>
              </a:r>
              <a:endParaRPr lang="en-US" sz="4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2A66CF3E-D6B5-49B3-A652-42807DA1E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2" y="5067300"/>
            <a:ext cx="4223615" cy="4367218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A0FFC417-3EBD-4CB6-B4CE-2CCB98E9F22C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기획배경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6" name="Object 27">
            <a:extLst>
              <a:ext uri="{FF2B5EF4-FFF2-40B4-BE49-F238E27FC236}">
                <a16:creationId xmlns:a16="http://schemas.microsoft.com/office/drawing/2014/main" id="{45D7BAC7-C31B-4740-AEB4-49804FFA115C}"/>
              </a:ext>
            </a:extLst>
          </p:cNvPr>
          <p:cNvSpPr txBox="1"/>
          <p:nvPr/>
        </p:nvSpPr>
        <p:spPr>
          <a:xfrm>
            <a:off x="14776883" y="4101180"/>
            <a:ext cx="930498" cy="6961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03</a:t>
            </a:r>
            <a:endParaRPr lang="en-US" sz="4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9C9C04-E4C0-45D3-B3D8-F4F05C682CFA}"/>
              </a:ext>
            </a:extLst>
          </p:cNvPr>
          <p:cNvSpPr txBox="1"/>
          <p:nvPr/>
        </p:nvSpPr>
        <p:spPr>
          <a:xfrm>
            <a:off x="3048000" y="3631100"/>
            <a:ext cx="9372600" cy="4027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</a:pPr>
            <a:r>
              <a:rPr lang="ko-KR" altLang="en-US" sz="36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수치 데이터와 텍스트 데이터를 함께 사용</a:t>
            </a:r>
            <a:endParaRPr lang="en-US" altLang="ko-KR" sz="36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240000"/>
              </a:lnSpc>
            </a:pPr>
            <a:r>
              <a:rPr lang="ko-KR" altLang="en-US" sz="36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보다 높은 정확도를 가진 모델 구축</a:t>
            </a:r>
            <a:endParaRPr lang="en-US" altLang="ko-KR" sz="36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240000"/>
              </a:lnSpc>
            </a:pPr>
            <a:r>
              <a:rPr lang="ko-KR" altLang="en-US" sz="36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40g" panose="02020603020101020101" pitchFamily="18" charset="-127"/>
                <a:ea typeface="HG꼬딕씨 40g" panose="02020603020101020101" pitchFamily="18" charset="-127"/>
                <a:cs typeface="KoPubWorld돋움체_Pro Medium" panose="00000600000000000000" pitchFamily="50" charset="-127"/>
              </a:rPr>
              <a:t>환율 예측 리포트 제공 서비스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4EC4B-F980-4967-9491-2559AE76B727}"/>
              </a:ext>
            </a:extLst>
          </p:cNvPr>
          <p:cNvSpPr txBox="1"/>
          <p:nvPr/>
        </p:nvSpPr>
        <p:spPr>
          <a:xfrm>
            <a:off x="2118360" y="3695700"/>
            <a:ext cx="1097280" cy="400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72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1</a:t>
            </a:r>
          </a:p>
          <a:p>
            <a:pPr algn="ctr">
              <a:lnSpc>
                <a:spcPct val="120000"/>
              </a:lnSpc>
            </a:pPr>
            <a:r>
              <a:rPr lang="en-US" altLang="ko-KR" sz="72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2</a:t>
            </a:r>
          </a:p>
          <a:p>
            <a:pPr algn="ctr">
              <a:lnSpc>
                <a:spcPct val="120000"/>
              </a:lnSpc>
            </a:pPr>
            <a:r>
              <a:rPr lang="en-US" altLang="ko-KR" sz="72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</a:rPr>
              <a:t>3</a:t>
            </a:r>
            <a:endParaRPr lang="ko-KR" altLang="en-US" sz="4000" kern="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40g" panose="02020603020101020101" pitchFamily="18" charset="-127"/>
              <a:ea typeface="HG꼬딕씨 4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5775FC60-4FD0-45D8-BB63-CF3D52561ADC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프로젝트 목표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8DB0689-295A-45EF-975E-0DC93B009FD6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415F7F0-D2EE-4680-8DF1-D1EACBD4F661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7886E40-6427-48B5-9E30-463D502DB647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A10F12-9062-4797-B69C-FECF58982B7D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7B3BE09-3F95-4998-914C-3D2150C985E4}"/>
              </a:ext>
            </a:extLst>
          </p:cNvPr>
          <p:cNvGrpSpPr/>
          <p:nvPr/>
        </p:nvGrpSpPr>
        <p:grpSpPr>
          <a:xfrm>
            <a:off x="10363200" y="4229100"/>
            <a:ext cx="7668142" cy="5521062"/>
            <a:chOff x="9465856" y="451572"/>
            <a:chExt cx="7668142" cy="552106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5A44FC87-BEA1-4C88-ABB2-A6FD0C728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5856" y="451572"/>
              <a:ext cx="7668142" cy="5521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822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A6AAA21A-C134-4CC6-9D9A-71CF3021D766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D35BEE9-1B9D-4070-B696-8FE90B985CB6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9AA24F5-BEF0-4C4B-87D3-A0D6F4223E75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6B5BC23-9FAF-4EDB-AB75-75761B579501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3A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0D57977-A047-4447-AB34-B20B37D48819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rgbClr val="3A7AFF"/>
                    </a:gs>
                    <a:gs pos="100000">
                      <a:srgbClr val="3A7AFF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추진 일정</a:t>
            </a:r>
            <a:endParaRPr lang="en-US" sz="8000" dirty="0">
              <a:gradFill>
                <a:gsLst>
                  <a:gs pos="0">
                    <a:srgbClr val="3A7AFF"/>
                  </a:gs>
                  <a:gs pos="100000">
                    <a:srgbClr val="3A7AFF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Content Placeholder 20">
            <a:extLst>
              <a:ext uri="{FF2B5EF4-FFF2-40B4-BE49-F238E27FC236}">
                <a16:creationId xmlns:a16="http://schemas.microsoft.com/office/drawing/2014/main" id="{84828B87-99D5-4BCE-AFCC-6A2078882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629954"/>
              </p:ext>
            </p:extLst>
          </p:nvPr>
        </p:nvGraphicFramePr>
        <p:xfrm>
          <a:off x="1828804" y="2674294"/>
          <a:ext cx="14630392" cy="658400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315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7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7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7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71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71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571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60960">
                <a:tc rowSpan="2">
                  <a:txBody>
                    <a:bodyPr/>
                    <a:lstStyle/>
                    <a:p>
                      <a:endParaRPr lang="en-US" sz="3200" dirty="0">
                        <a:solidFill>
                          <a:schemeClr val="tx2"/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9</a:t>
                      </a:r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월</a:t>
                      </a:r>
                      <a:endParaRPr lang="en-US" sz="24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  <a:latin typeface="Source Sans Pro ExtraLight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10</a:t>
                      </a:r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월</a:t>
                      </a:r>
                      <a:endParaRPr lang="en-US" sz="24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  <a:latin typeface="Source Sans Pro ExtraLight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  <a:latin typeface="Source Sans Pro ExtraLight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  <a:latin typeface="Source Sans Pro ExtraLight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  <a:latin typeface="Source Sans Pro ExtraLight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11</a:t>
                      </a:r>
                      <a:r>
                        <a:rPr lang="ko-KR" altLang="en-US" sz="24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월</a:t>
                      </a:r>
                      <a:endParaRPr lang="en-US" sz="24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1"/>
                        </a:solidFill>
                        <a:latin typeface="Source Sans Pro ExtraLight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47481"/>
                  </a:ext>
                </a:extLst>
              </a:tr>
              <a:tr h="660960">
                <a:tc vMerge="1">
                  <a:txBody>
                    <a:bodyPr/>
                    <a:lstStyle/>
                    <a:p>
                      <a:endParaRPr lang="en-US" sz="3200" dirty="0">
                        <a:solidFill>
                          <a:schemeClr val="tx2"/>
                        </a:soli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3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주</a:t>
                      </a:r>
                      <a:endParaRPr lang="en-US" sz="20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4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주</a:t>
                      </a:r>
                      <a:endParaRPr lang="en-US" sz="20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1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주</a:t>
                      </a:r>
                      <a:endParaRPr lang="en-US" sz="20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2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주</a:t>
                      </a:r>
                      <a:endParaRPr lang="en-US" sz="20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3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주</a:t>
                      </a:r>
                      <a:endParaRPr lang="en-US" sz="20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4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주</a:t>
                      </a:r>
                      <a:endParaRPr lang="en-US" sz="20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5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주</a:t>
                      </a:r>
                      <a:endParaRPr lang="en-US" sz="20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1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주</a:t>
                      </a:r>
                      <a:endParaRPr lang="en-US" sz="20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2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주</a:t>
                      </a:r>
                      <a:endParaRPr lang="en-US" sz="200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7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960">
                <a:tc>
                  <a:txBody>
                    <a:bodyPr/>
                    <a:lstStyle/>
                    <a:p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프로젝트 기획</a:t>
                      </a:r>
                      <a:r>
                        <a:rPr lang="en-US" altLang="ko-KR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, </a:t>
                      </a:r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자료조사</a:t>
                      </a:r>
                      <a:endParaRPr 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966">
                <a:tc>
                  <a:txBody>
                    <a:bodyPr/>
                    <a:lstStyle/>
                    <a:p>
                      <a:r>
                        <a:rPr lang="ko-KR" altLang="en-US" sz="200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선행연구 분석</a:t>
                      </a:r>
                      <a:endParaRPr 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960">
                <a:tc>
                  <a:txBody>
                    <a:bodyPr/>
                    <a:lstStyle/>
                    <a:p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데이터 수집</a:t>
                      </a:r>
                      <a:endParaRPr 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960">
                <a:tc>
                  <a:txBody>
                    <a:bodyPr/>
                    <a:lstStyle/>
                    <a:p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데이터 </a:t>
                      </a:r>
                      <a:r>
                        <a:rPr lang="ko-KR" altLang="en-US" sz="2000" dirty="0" err="1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전처리</a:t>
                      </a:r>
                      <a:endParaRPr 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960">
                <a:tc>
                  <a:txBody>
                    <a:bodyPr/>
                    <a:lstStyle/>
                    <a:p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모델 구축</a:t>
                      </a:r>
                      <a:endParaRPr 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0960">
                <a:tc>
                  <a:txBody>
                    <a:bodyPr/>
                    <a:lstStyle/>
                    <a:p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서비스 구축</a:t>
                      </a:r>
                      <a:endParaRPr 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960">
                <a:tc>
                  <a:txBody>
                    <a:bodyPr/>
                    <a:lstStyle/>
                    <a:p>
                      <a:r>
                        <a:rPr lang="ko-KR" altLang="en-US" sz="2000" dirty="0">
                          <a:gradFill>
                            <a:gsLst>
                              <a:gs pos="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5400000" scaled="1"/>
                          </a:gradFill>
                          <a:latin typeface="HG꼬딕씨 60g" panose="02020603020101020101" pitchFamily="18" charset="-127"/>
                          <a:ea typeface="HG꼬딕씨 60g" panose="02020603020101020101" pitchFamily="18" charset="-127"/>
                          <a:cs typeface="Source Sans Pro ExtraLight"/>
                        </a:rPr>
                        <a:t>고도화</a:t>
                      </a:r>
                      <a:endParaRPr lang="en-US" sz="2000" dirty="0">
                        <a:gradFill>
                          <a:gsLst>
                            <a:gs pos="0">
                              <a:schemeClr val="tx1">
                                <a:lumMod val="65000"/>
                                <a:lumOff val="3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5400000" scaled="1"/>
                        </a:gradFill>
                        <a:latin typeface="HG꼬딕씨 60g" panose="02020603020101020101" pitchFamily="18" charset="-127"/>
                        <a:ea typeface="HG꼬딕씨 6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latin typeface="HG꼬딕씨 40g" panose="02020603020101020101" pitchFamily="18" charset="-127"/>
                        <a:ea typeface="HG꼬딕씨 40g" panose="02020603020101020101" pitchFamily="18" charset="-127"/>
                        <a:cs typeface="Source Sans Pro ExtraLight"/>
                      </a:endParaRPr>
                    </a:p>
                  </a:txBody>
                  <a:tcPr marL="237716" marR="237716" marT="121920" marB="121920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6DF435D7-69F2-4272-BCAF-412590D5CA83}"/>
              </a:ext>
            </a:extLst>
          </p:cNvPr>
          <p:cNvSpPr/>
          <p:nvPr/>
        </p:nvSpPr>
        <p:spPr>
          <a:xfrm>
            <a:off x="6057019" y="4229100"/>
            <a:ext cx="3086981" cy="2658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Source Sans Pro ExtraLight"/>
            </a:endParaRP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87EE5FD3-D2CF-479E-8046-BFFA8D041E33}"/>
              </a:ext>
            </a:extLst>
          </p:cNvPr>
          <p:cNvSpPr/>
          <p:nvPr/>
        </p:nvSpPr>
        <p:spPr>
          <a:xfrm>
            <a:off x="9144000" y="5014773"/>
            <a:ext cx="1295997" cy="2658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Source Sans Pro ExtraLight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0DAB2A4E-CCE4-4098-8921-8507B1F15F6D}"/>
              </a:ext>
            </a:extLst>
          </p:cNvPr>
          <p:cNvSpPr/>
          <p:nvPr/>
        </p:nvSpPr>
        <p:spPr>
          <a:xfrm>
            <a:off x="9921838" y="5833353"/>
            <a:ext cx="410882" cy="26588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Source Sans Pro ExtraLight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85C1C611-0FE3-4BA3-8967-5A96122AA85E}"/>
              </a:ext>
            </a:extLst>
          </p:cNvPr>
          <p:cNvSpPr/>
          <p:nvPr/>
        </p:nvSpPr>
        <p:spPr>
          <a:xfrm>
            <a:off x="10342282" y="6554013"/>
            <a:ext cx="1806531" cy="26588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Source Sans Pro ExtraLight"/>
            </a:endParaRP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FE120963-0319-42CD-BC7F-35C56250D01C}"/>
              </a:ext>
            </a:extLst>
          </p:cNvPr>
          <p:cNvSpPr/>
          <p:nvPr/>
        </p:nvSpPr>
        <p:spPr>
          <a:xfrm>
            <a:off x="11447021" y="7296556"/>
            <a:ext cx="2497579" cy="26588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Source Sans Pro ExtraLight"/>
            </a:endParaRP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A8519A3-FBB2-493C-81B3-7F1AC21A2B16}"/>
              </a:ext>
            </a:extLst>
          </p:cNvPr>
          <p:cNvSpPr/>
          <p:nvPr/>
        </p:nvSpPr>
        <p:spPr>
          <a:xfrm>
            <a:off x="11963400" y="8039100"/>
            <a:ext cx="657283" cy="2658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Source Sans Pro ExtraLight"/>
            </a:endParaRPr>
          </a:p>
        </p:txBody>
      </p:sp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42984919-74E3-49AD-A864-3368614592C2}"/>
              </a:ext>
            </a:extLst>
          </p:cNvPr>
          <p:cNvSpPr/>
          <p:nvPr/>
        </p:nvSpPr>
        <p:spPr>
          <a:xfrm>
            <a:off x="12801600" y="5836757"/>
            <a:ext cx="228600" cy="2624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Source Sans Pro ExtraLight"/>
            </a:endParaRP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C0E95881-873D-4A30-9494-294C820CA44A}"/>
              </a:ext>
            </a:extLst>
          </p:cNvPr>
          <p:cNvSpPr/>
          <p:nvPr/>
        </p:nvSpPr>
        <p:spPr>
          <a:xfrm>
            <a:off x="13914120" y="8759758"/>
            <a:ext cx="1986749" cy="26588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Source Sans Pro ExtraLight"/>
            </a:endParaRPr>
          </a:p>
        </p:txBody>
      </p:sp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6A215710-C98D-4289-8D5D-AB314455AA51}"/>
              </a:ext>
            </a:extLst>
          </p:cNvPr>
          <p:cNvSpPr/>
          <p:nvPr/>
        </p:nvSpPr>
        <p:spPr>
          <a:xfrm>
            <a:off x="8877302" y="4091940"/>
            <a:ext cx="533396" cy="457200"/>
          </a:xfrm>
          <a:prstGeom prst="star5">
            <a:avLst/>
          </a:prstGeom>
          <a:solidFill>
            <a:srgbClr val="FFD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AE0FD047-83DA-46BD-88FD-D84CCBBE559F}"/>
              </a:ext>
            </a:extLst>
          </p:cNvPr>
          <p:cNvSpPr/>
          <p:nvPr/>
        </p:nvSpPr>
        <p:spPr>
          <a:xfrm>
            <a:off x="15634171" y="8664101"/>
            <a:ext cx="533396" cy="457200"/>
          </a:xfrm>
          <a:prstGeom prst="star5">
            <a:avLst/>
          </a:prstGeom>
          <a:solidFill>
            <a:srgbClr val="FFD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5개 21">
            <a:extLst>
              <a:ext uri="{FF2B5EF4-FFF2-40B4-BE49-F238E27FC236}">
                <a16:creationId xmlns:a16="http://schemas.microsoft.com/office/drawing/2014/main" id="{3CADDACA-BDA6-485F-B96A-0162EFDCB6C8}"/>
              </a:ext>
            </a:extLst>
          </p:cNvPr>
          <p:cNvSpPr/>
          <p:nvPr/>
        </p:nvSpPr>
        <p:spPr>
          <a:xfrm>
            <a:off x="13685524" y="7932500"/>
            <a:ext cx="533396" cy="457200"/>
          </a:xfrm>
          <a:prstGeom prst="star5">
            <a:avLst/>
          </a:prstGeom>
          <a:solidFill>
            <a:srgbClr val="FFD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67360312-93C7-4445-B3DB-5D720721B6F6}"/>
              </a:ext>
            </a:extLst>
          </p:cNvPr>
          <p:cNvSpPr/>
          <p:nvPr/>
        </p:nvSpPr>
        <p:spPr>
          <a:xfrm>
            <a:off x="13030200" y="6553443"/>
            <a:ext cx="228600" cy="2624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Source Sans Pro ExtraLight"/>
            </a:endParaRPr>
          </a:p>
        </p:txBody>
      </p:sp>
      <p:sp>
        <p:nvSpPr>
          <p:cNvPr id="26" name="별: 꼭짓점 5개 25">
            <a:extLst>
              <a:ext uri="{FF2B5EF4-FFF2-40B4-BE49-F238E27FC236}">
                <a16:creationId xmlns:a16="http://schemas.microsoft.com/office/drawing/2014/main" id="{E055A2DD-2B9A-40D1-A3EA-69BA279B76AA}"/>
              </a:ext>
            </a:extLst>
          </p:cNvPr>
          <p:cNvSpPr/>
          <p:nvPr/>
        </p:nvSpPr>
        <p:spPr>
          <a:xfrm>
            <a:off x="15325531" y="2179800"/>
            <a:ext cx="377690" cy="323833"/>
          </a:xfrm>
          <a:prstGeom prst="star5">
            <a:avLst/>
          </a:prstGeom>
          <a:solidFill>
            <a:srgbClr val="FFD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6B6078BE-E696-4463-8BE2-188BAFD96D1D}"/>
              </a:ext>
            </a:extLst>
          </p:cNvPr>
          <p:cNvSpPr txBox="1"/>
          <p:nvPr/>
        </p:nvSpPr>
        <p:spPr>
          <a:xfrm>
            <a:off x="15678826" y="2160368"/>
            <a:ext cx="1054694" cy="376927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ctr">
              <a:defRPr sz="3200" kern="0" spc="-200">
                <a:solidFill>
                  <a:srgbClr val="0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defRPr>
            </a:lvl1pPr>
          </a:lstStyle>
          <a:p>
            <a:pPr algn="l"/>
            <a:r>
              <a:rPr lang="en-US" altLang="ko-KR" sz="1800" spc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:  </a:t>
            </a:r>
            <a:r>
              <a:rPr lang="ko-KR" altLang="en-US" sz="1800" spc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발표</a:t>
            </a:r>
            <a:endParaRPr lang="en-US" sz="1800" spc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53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912" y="-12559"/>
            <a:ext cx="18536892" cy="5877946"/>
            <a:chOff x="-87912" y="-12559"/>
            <a:chExt cx="18536892" cy="58779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912" y="-12559"/>
              <a:ext cx="18536892" cy="5877946"/>
            </a:xfrm>
            <a:prstGeom prst="rect">
              <a:avLst/>
            </a:prstGeom>
          </p:spPr>
        </p:pic>
      </p:grp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7A1473B6-E016-4233-8D8F-5DE87D4E5BE8}"/>
              </a:ext>
            </a:extLst>
          </p:cNvPr>
          <p:cNvGrpSpPr/>
          <p:nvPr/>
        </p:nvGrpSpPr>
        <p:grpSpPr>
          <a:xfrm>
            <a:off x="-87912" y="-156938"/>
            <a:ext cx="18536892" cy="5877946"/>
            <a:chOff x="-87912" y="-12559"/>
            <a:chExt cx="18536892" cy="587794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ACEBA5D3-123C-4810-AA97-2CFB60C7F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912" y="-12559"/>
              <a:ext cx="18536892" cy="5877946"/>
            </a:xfrm>
            <a:prstGeom prst="rect">
              <a:avLst/>
            </a:prstGeom>
          </p:spPr>
        </p:pic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574A096B-338A-40C2-8B7C-F1D707545B51}"/>
              </a:ext>
            </a:extLst>
          </p:cNvPr>
          <p:cNvSpPr txBox="1"/>
          <p:nvPr/>
        </p:nvSpPr>
        <p:spPr>
          <a:xfrm>
            <a:off x="7586387" y="6904224"/>
            <a:ext cx="3188294" cy="685697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ctr">
              <a:defRPr sz="3200" kern="0" spc="-200">
                <a:solidFill>
                  <a:srgbClr val="000000"/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_Pro Medium" panose="00000600000000000000" pitchFamily="50" charset="-127"/>
              </a:defRPr>
            </a:lvl1pPr>
          </a:lstStyle>
          <a:p>
            <a:r>
              <a:rPr lang="ko-KR" altLang="en-US" spc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시장 현황</a:t>
            </a:r>
            <a:endParaRPr lang="en-US" spc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1187B8BB-3409-430F-A072-593DD5CA184E}"/>
              </a:ext>
            </a:extLst>
          </p:cNvPr>
          <p:cNvSpPr txBox="1"/>
          <p:nvPr/>
        </p:nvSpPr>
        <p:spPr>
          <a:xfrm>
            <a:off x="7694591" y="7589921"/>
            <a:ext cx="2971887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유사 서비스 분석</a:t>
            </a:r>
            <a:endParaRPr lang="en-US" altLang="ko-KR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관련 연구</a:t>
            </a:r>
            <a:endParaRPr lang="en-US" sz="2400" kern="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AEA988-9718-4FF9-BD33-D23425FC7845}"/>
              </a:ext>
            </a:extLst>
          </p:cNvPr>
          <p:cNvGrpSpPr/>
          <p:nvPr/>
        </p:nvGrpSpPr>
        <p:grpSpPr>
          <a:xfrm>
            <a:off x="8410048" y="4943828"/>
            <a:ext cx="1540973" cy="1540973"/>
            <a:chOff x="5608006" y="5088839"/>
            <a:chExt cx="1540973" cy="1540973"/>
          </a:xfrm>
        </p:grpSpPr>
        <p:grpSp>
          <p:nvGrpSpPr>
            <p:cNvPr id="15" name="그룹 1003">
              <a:extLst>
                <a:ext uri="{FF2B5EF4-FFF2-40B4-BE49-F238E27FC236}">
                  <a16:creationId xmlns:a16="http://schemas.microsoft.com/office/drawing/2014/main" id="{EF173833-A8ED-41A7-AB2E-F255EC576708}"/>
                </a:ext>
              </a:extLst>
            </p:cNvPr>
            <p:cNvGrpSpPr/>
            <p:nvPr/>
          </p:nvGrpSpPr>
          <p:grpSpPr>
            <a:xfrm>
              <a:off x="5608006" y="5088839"/>
              <a:ext cx="1540973" cy="1540973"/>
              <a:chOff x="5608006" y="5081926"/>
              <a:chExt cx="1540973" cy="1540973"/>
            </a:xfrm>
          </p:grpSpPr>
          <p:pic>
            <p:nvPicPr>
              <p:cNvPr id="17" name="Object 18">
                <a:extLst>
                  <a:ext uri="{FF2B5EF4-FFF2-40B4-BE49-F238E27FC236}">
                    <a16:creationId xmlns:a16="http://schemas.microsoft.com/office/drawing/2014/main" id="{121216D9-4EDF-425A-965D-F7F2C14F4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08006" y="5081926"/>
                <a:ext cx="1540973" cy="1540973"/>
              </a:xfrm>
              <a:prstGeom prst="rect">
                <a:avLst/>
              </a:prstGeom>
            </p:spPr>
          </p:pic>
        </p:grp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A793DA1E-5888-4681-924C-BA35BB458040}"/>
                </a:ext>
              </a:extLst>
            </p:cNvPr>
            <p:cNvSpPr txBox="1"/>
            <p:nvPr/>
          </p:nvSpPr>
          <p:spPr>
            <a:xfrm>
              <a:off x="5886335" y="5466029"/>
              <a:ext cx="984314" cy="79998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HG꼬딕씨 80g" panose="02020603020101020101" pitchFamily="18" charset="-127"/>
                  <a:ea typeface="HG꼬딕씨 80g" panose="02020603020101020101" pitchFamily="18" charset="-127"/>
                  <a:cs typeface="KoPubWorld돋움체_Pro Medium" panose="00000600000000000000" pitchFamily="50" charset="-127"/>
                </a:rPr>
                <a:t>02</a:t>
              </a:r>
              <a:endParaRPr lang="en-US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57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0270" y="-38100"/>
            <a:ext cx="18548540" cy="6730499"/>
            <a:chOff x="-263736" y="-24063"/>
            <a:chExt cx="18548540" cy="6730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3736" y="-24063"/>
              <a:ext cx="18548540" cy="67304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943600" y="7429500"/>
            <a:ext cx="11582400" cy="22853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20000"/>
              </a:lnSpc>
            </a:pP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한국무역보험공사 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2400" kern="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일일리포트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환율전망서비스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400" kern="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월간리포트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 제공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삼성선물 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환율전망자료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월간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연간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리포트 제공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400" kern="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신한은행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환율전망자료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일일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주간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월간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400" kern="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반기별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리포트 제공</a:t>
            </a:r>
            <a:endParaRPr lang="en-US" altLang="ko-KR" sz="2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Medium" panose="00000600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KDB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산업은행 미래전략연구소 </a:t>
            </a:r>
            <a:r>
              <a:rPr lang="en-US" altLang="ko-KR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2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  <a:cs typeface="KoPubWorld돋움체_Pro Medium" panose="00000600000000000000" pitchFamily="50" charset="-127"/>
              </a:rPr>
              <a:t>환율동향 및 전망 리포트 제공</a:t>
            </a:r>
            <a:endParaRPr lang="en-US" altLang="ko-KR" sz="2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G꼬딕씨 20g" panose="02020603020101020101" pitchFamily="18" charset="-127"/>
              <a:ea typeface="HG꼬딕씨 20g" panose="02020603020101020101" pitchFamily="18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484059" y="850414"/>
            <a:ext cx="6094286" cy="6171429"/>
            <a:chOff x="11484059" y="850414"/>
            <a:chExt cx="6094286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84059" y="850414"/>
              <a:ext cx="6094286" cy="617142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ACB502-4872-43CF-B168-888200FEB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1" r="15710"/>
          <a:stretch/>
        </p:blipFill>
        <p:spPr>
          <a:xfrm>
            <a:off x="1981200" y="3112584"/>
            <a:ext cx="3581400" cy="5968254"/>
          </a:xfrm>
          <a:prstGeom prst="rect">
            <a:avLst/>
          </a:prstGeom>
        </p:spPr>
      </p:pic>
      <p:pic>
        <p:nvPicPr>
          <p:cNvPr id="12" name="Object 12">
            <a:extLst>
              <a:ext uri="{FF2B5EF4-FFF2-40B4-BE49-F238E27FC236}">
                <a16:creationId xmlns:a16="http://schemas.microsoft.com/office/drawing/2014/main" id="{052241B0-4A59-49C6-B5AF-1212AAB0F7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25000"/>
          </a:blip>
          <a:stretch>
            <a:fillRect/>
          </a:stretch>
        </p:blipFill>
        <p:spPr>
          <a:xfrm>
            <a:off x="6032693" y="3112584"/>
            <a:ext cx="543404" cy="672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31C3C0-9F79-4BD5-AF0D-39D097345ADB}"/>
              </a:ext>
            </a:extLst>
          </p:cNvPr>
          <p:cNvSpPr txBox="1"/>
          <p:nvPr/>
        </p:nvSpPr>
        <p:spPr>
          <a:xfrm>
            <a:off x="5943600" y="3558208"/>
            <a:ext cx="6347497" cy="116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한국무역보험공사</a:t>
            </a:r>
            <a:endParaRPr lang="en-US" altLang="ko-KR" sz="3200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: </a:t>
            </a:r>
            <a:r>
              <a:rPr lang="ko-KR" altLang="en-US" sz="28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20g" panose="02020603020101020101" pitchFamily="18" charset="-127"/>
                <a:ea typeface="HG꼬딕씨 20g" panose="02020603020101020101" pitchFamily="18" charset="-127"/>
              </a:rPr>
              <a:t>일일환율전망 카카오채널 메시지 서비스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D6588F1-E701-4E23-B60E-6934F57FBBFE}"/>
              </a:ext>
            </a:extLst>
          </p:cNvPr>
          <p:cNvSpPr/>
          <p:nvPr/>
        </p:nvSpPr>
        <p:spPr>
          <a:xfrm>
            <a:off x="17673888" y="280406"/>
            <a:ext cx="220516" cy="22051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E12400B-28C4-4B94-8906-84B62F827042}"/>
              </a:ext>
            </a:extLst>
          </p:cNvPr>
          <p:cNvSpPr/>
          <p:nvPr/>
        </p:nvSpPr>
        <p:spPr>
          <a:xfrm>
            <a:off x="17322486" y="280406"/>
            <a:ext cx="220516" cy="22051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2ECB51-CAD8-4E8D-994E-CD46354CEB79}"/>
              </a:ext>
            </a:extLst>
          </p:cNvPr>
          <p:cNvSpPr/>
          <p:nvPr/>
        </p:nvSpPr>
        <p:spPr>
          <a:xfrm>
            <a:off x="16971085" y="280406"/>
            <a:ext cx="220516" cy="22051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94C50C4-6B08-4339-89F2-B1DB68657CFF}"/>
              </a:ext>
            </a:extLst>
          </p:cNvPr>
          <p:cNvSpPr/>
          <p:nvPr/>
        </p:nvSpPr>
        <p:spPr>
          <a:xfrm>
            <a:off x="16619684" y="280406"/>
            <a:ext cx="220516" cy="22051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125B65C2-25CB-47CD-AFFB-B7C6E0B10626}"/>
              </a:ext>
            </a:extLst>
          </p:cNvPr>
          <p:cNvSpPr txBox="1"/>
          <p:nvPr/>
        </p:nvSpPr>
        <p:spPr>
          <a:xfrm>
            <a:off x="1951701" y="783781"/>
            <a:ext cx="9853368" cy="14856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0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_Pro Medium" panose="00000600000000000000" pitchFamily="50" charset="-127"/>
              </a:rPr>
              <a:t>유사 서비스 분석</a:t>
            </a:r>
            <a:endParaRPr lang="en-US" sz="8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_Pro Medium" panose="00000600000000000000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4698</TotalTime>
  <Words>1768</Words>
  <Application>Microsoft Office PowerPoint</Application>
  <PresentationFormat>사용자 지정</PresentationFormat>
  <Paragraphs>624</Paragraphs>
  <Slides>36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9" baseType="lpstr">
      <vt:lpstr>HG꼬딕씨 20g</vt:lpstr>
      <vt:lpstr>KoPub돋움체 Bold</vt:lpstr>
      <vt:lpstr>Source Sans Pro ExtraLight</vt:lpstr>
      <vt:lpstr>HG꼬딕씨 99g</vt:lpstr>
      <vt:lpstr>카이겐고딕 KR Light</vt:lpstr>
      <vt:lpstr>a옛날사진관1</vt:lpstr>
      <vt:lpstr>HG꼬딕씨 80g</vt:lpstr>
      <vt:lpstr>Arial</vt:lpstr>
      <vt:lpstr>맑은 고딕</vt:lpstr>
      <vt:lpstr>Calibri</vt:lpstr>
      <vt:lpstr>HG꼬딕씨 60g</vt:lpstr>
      <vt:lpstr>HG꼬딕씨 40g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연미 장</cp:lastModifiedBy>
  <cp:revision>286</cp:revision>
  <dcterms:created xsi:type="dcterms:W3CDTF">2020-11-02T00:10:49Z</dcterms:created>
  <dcterms:modified xsi:type="dcterms:W3CDTF">2020-11-10T03:00:40Z</dcterms:modified>
</cp:coreProperties>
</file>